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5" r:id="rId5"/>
    <p:sldId id="297" r:id="rId6"/>
    <p:sldId id="299" r:id="rId7"/>
    <p:sldId id="298" r:id="rId8"/>
    <p:sldId id="304" r:id="rId9"/>
    <p:sldId id="305" r:id="rId10"/>
    <p:sldId id="257" r:id="rId11"/>
    <p:sldId id="261" r:id="rId12"/>
    <p:sldId id="280" r:id="rId13"/>
    <p:sldId id="296" r:id="rId14"/>
    <p:sldId id="259" r:id="rId15"/>
    <p:sldId id="262" r:id="rId16"/>
    <p:sldId id="263" r:id="rId17"/>
    <p:sldId id="264" r:id="rId18"/>
    <p:sldId id="266" r:id="rId19"/>
    <p:sldId id="268" r:id="rId20"/>
    <p:sldId id="309" r:id="rId21"/>
    <p:sldId id="270" r:id="rId22"/>
    <p:sldId id="273" r:id="rId23"/>
    <p:sldId id="310" r:id="rId24"/>
    <p:sldId id="311" r:id="rId25"/>
    <p:sldId id="313" r:id="rId26"/>
    <p:sldId id="274" r:id="rId27"/>
    <p:sldId id="301" r:id="rId28"/>
    <p:sldId id="302" r:id="rId29"/>
    <p:sldId id="292" r:id="rId30"/>
    <p:sldId id="275" r:id="rId31"/>
    <p:sldId id="300" r:id="rId32"/>
    <p:sldId id="303" r:id="rId33"/>
    <p:sldId id="307" r:id="rId34"/>
    <p:sldId id="308" r:id="rId35"/>
    <p:sldId id="312" r:id="rId36"/>
    <p:sldId id="276" r:id="rId37"/>
    <p:sldId id="314" r:id="rId38"/>
    <p:sldId id="315" r:id="rId39"/>
    <p:sldId id="316" r:id="rId40"/>
    <p:sldId id="277" r:id="rId41"/>
    <p:sldId id="317" r:id="rId42"/>
    <p:sldId id="31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6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1C2-1A85-45CE-A2A9-FD1EA4735CED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0F79-E9C2-4AC3-B84A-B9A1475A7F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1C2-1A85-45CE-A2A9-FD1EA4735CED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0F79-E9C2-4AC3-B84A-B9A1475A7F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1C2-1A85-45CE-A2A9-FD1EA4735CED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0F79-E9C2-4AC3-B84A-B9A1475A7F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1C2-1A85-45CE-A2A9-FD1EA4735CED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0F79-E9C2-4AC3-B84A-B9A1475A7F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1C2-1A85-45CE-A2A9-FD1EA4735CED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0F79-E9C2-4AC3-B84A-B9A1475A7F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1C2-1A85-45CE-A2A9-FD1EA4735CED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0F79-E9C2-4AC3-B84A-B9A1475A7F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1C2-1A85-45CE-A2A9-FD1EA4735CED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0F79-E9C2-4AC3-B84A-B9A1475A7F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1C2-1A85-45CE-A2A9-FD1EA4735CED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0F79-E9C2-4AC3-B84A-B9A1475A7F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1C2-1A85-45CE-A2A9-FD1EA4735CED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0F79-E9C2-4AC3-B84A-B9A1475A7F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1C2-1A85-45CE-A2A9-FD1EA4735CED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0F79-E9C2-4AC3-B84A-B9A1475A7F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21C2-1A85-45CE-A2A9-FD1EA4735CED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0F79-E9C2-4AC3-B84A-B9A1475A7F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321C2-1A85-45CE-A2A9-FD1EA4735CED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80F79-E9C2-4AC3-B84A-B9A1475A7F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Autofit/>
          </a:bodyPr>
          <a:lstStyle/>
          <a:p>
            <a:r>
              <a:rPr lang="en-US" sz="5400" dirty="0" smtClean="0"/>
              <a:t>Biclustering multiple matrices of time course data</a:t>
            </a:r>
            <a:endParaRPr lang="en-US" sz="5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Didi Amar, Daniel Yekutieli, Adi Maron Katz, and Ron Shamir</a:t>
            </a:r>
            <a:endParaRPr lang="en-US" dirty="0"/>
          </a:p>
        </p:txBody>
      </p:sp>
      <p:pic>
        <p:nvPicPr>
          <p:cNvPr id="39938" name="Picture 2" descr="http://g.purevolumecdn.com/cdnImages/crop_345x235/Artist-99385942-2043693.jpg"/>
          <p:cNvPicPr>
            <a:picLocks noChangeAspect="1" noChangeArrowheads="1"/>
          </p:cNvPicPr>
          <p:nvPr/>
        </p:nvPicPr>
        <p:blipFill>
          <a:blip r:embed="rId2" cstate="print"/>
          <a:srcRect l="8765" t="28953" r="14540" b="26009"/>
          <a:stretch>
            <a:fillRect/>
          </a:stretch>
        </p:blipFill>
        <p:spPr bwMode="auto">
          <a:xfrm>
            <a:off x="3275856" y="5157192"/>
            <a:ext cx="2520280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Old datasets: one matrix of genes vs. conditions</a:t>
            </a:r>
          </a:p>
          <a:p>
            <a:r>
              <a:rPr lang="en-US" dirty="0" smtClean="0"/>
              <a:t>New datasets: a matrix for each sample over time</a:t>
            </a:r>
          </a:p>
          <a:p>
            <a:pPr lvl="1"/>
            <a:r>
              <a:rPr lang="en-US" dirty="0" smtClean="0"/>
              <a:t>fMRI</a:t>
            </a:r>
          </a:p>
          <a:p>
            <a:pPr lvl="1"/>
            <a:r>
              <a:rPr lang="en-US" dirty="0" smtClean="0"/>
              <a:t>Different tissues</a:t>
            </a:r>
          </a:p>
          <a:p>
            <a:pPr lvl="1"/>
            <a:r>
              <a:rPr lang="en-US" dirty="0" smtClean="0"/>
              <a:t>Single cell expression</a:t>
            </a:r>
          </a:p>
          <a:p>
            <a:r>
              <a:rPr lang="en-US" dirty="0" smtClean="0"/>
              <a:t>Use extant algorithms</a:t>
            </a:r>
            <a:endParaRPr lang="en-US" dirty="0"/>
          </a:p>
        </p:txBody>
      </p:sp>
      <p:pic>
        <p:nvPicPr>
          <p:cNvPr id="30722" name="Picture 2" descr="http://www.arrayserver.com/wiki/images/b/b3/MicroArray_NmfClustering_image003.jpg"/>
          <p:cNvPicPr>
            <a:picLocks noChangeAspect="1" noChangeArrowheads="1"/>
          </p:cNvPicPr>
          <p:nvPr/>
        </p:nvPicPr>
        <p:blipFill>
          <a:blip r:embed="rId2" cstate="print"/>
          <a:srcRect l="8326" t="7617" r="54208" b="12404"/>
          <a:stretch>
            <a:fillRect/>
          </a:stretch>
        </p:blipFill>
        <p:spPr bwMode="auto">
          <a:xfrm>
            <a:off x="5652120" y="3501008"/>
            <a:ext cx="1234423" cy="1152128"/>
          </a:xfrm>
          <a:prstGeom prst="rect">
            <a:avLst/>
          </a:prstGeom>
          <a:noFill/>
        </p:spPr>
      </p:pic>
      <p:pic>
        <p:nvPicPr>
          <p:cNvPr id="5" name="Picture 2" descr="http://www.arrayserver.com/wiki/images/b/b3/MicroArray_NmfClustering_image003.jpg"/>
          <p:cNvPicPr>
            <a:picLocks noChangeAspect="1" noChangeArrowheads="1"/>
          </p:cNvPicPr>
          <p:nvPr/>
        </p:nvPicPr>
        <p:blipFill>
          <a:blip r:embed="rId2" cstate="print"/>
          <a:srcRect l="8326" t="7617" r="54208" b="12404"/>
          <a:stretch>
            <a:fillRect/>
          </a:stretch>
        </p:blipFill>
        <p:spPr bwMode="auto">
          <a:xfrm>
            <a:off x="5804520" y="3653408"/>
            <a:ext cx="1234423" cy="1152128"/>
          </a:xfrm>
          <a:prstGeom prst="rect">
            <a:avLst/>
          </a:prstGeom>
          <a:noFill/>
        </p:spPr>
      </p:pic>
      <p:pic>
        <p:nvPicPr>
          <p:cNvPr id="6" name="Picture 2" descr="http://www.arrayserver.com/wiki/images/b/b3/MicroArray_NmfClustering_image003.jpg"/>
          <p:cNvPicPr>
            <a:picLocks noChangeAspect="1" noChangeArrowheads="1"/>
          </p:cNvPicPr>
          <p:nvPr/>
        </p:nvPicPr>
        <p:blipFill>
          <a:blip r:embed="rId2" cstate="print"/>
          <a:srcRect l="8326" t="7617" r="54208" b="12404"/>
          <a:stretch>
            <a:fillRect/>
          </a:stretch>
        </p:blipFill>
        <p:spPr bwMode="auto">
          <a:xfrm>
            <a:off x="5956920" y="3805808"/>
            <a:ext cx="1234423" cy="1152128"/>
          </a:xfrm>
          <a:prstGeom prst="rect">
            <a:avLst/>
          </a:prstGeom>
          <a:noFill/>
        </p:spPr>
      </p:pic>
      <p:pic>
        <p:nvPicPr>
          <p:cNvPr id="7" name="Picture 2" descr="http://www.arrayserver.com/wiki/images/b/b3/MicroArray_NmfClustering_image003.jpg"/>
          <p:cNvPicPr>
            <a:picLocks noChangeAspect="1" noChangeArrowheads="1"/>
          </p:cNvPicPr>
          <p:nvPr/>
        </p:nvPicPr>
        <p:blipFill>
          <a:blip r:embed="rId2" cstate="print"/>
          <a:srcRect l="8326" t="7617" r="54208" b="12404"/>
          <a:stretch>
            <a:fillRect/>
          </a:stretch>
        </p:blipFill>
        <p:spPr bwMode="auto">
          <a:xfrm>
            <a:off x="6109320" y="3958208"/>
            <a:ext cx="1234423" cy="1152128"/>
          </a:xfrm>
          <a:prstGeom prst="rect">
            <a:avLst/>
          </a:prstGeom>
          <a:noFill/>
        </p:spPr>
      </p:pic>
      <p:pic>
        <p:nvPicPr>
          <p:cNvPr id="8" name="Picture 2" descr="http://www.arrayserver.com/wiki/images/b/b3/MicroArray_NmfClustering_image003.jpg"/>
          <p:cNvPicPr>
            <a:picLocks noChangeAspect="1" noChangeArrowheads="1"/>
          </p:cNvPicPr>
          <p:nvPr/>
        </p:nvPicPr>
        <p:blipFill>
          <a:blip r:embed="rId2" cstate="print"/>
          <a:srcRect l="8326" t="7617" r="54208" b="12404"/>
          <a:stretch>
            <a:fillRect/>
          </a:stretch>
        </p:blipFill>
        <p:spPr bwMode="auto">
          <a:xfrm>
            <a:off x="6261720" y="4110608"/>
            <a:ext cx="1234423" cy="1152128"/>
          </a:xfrm>
          <a:prstGeom prst="rect">
            <a:avLst/>
          </a:prstGeom>
          <a:noFill/>
        </p:spPr>
      </p:pic>
      <p:pic>
        <p:nvPicPr>
          <p:cNvPr id="9" name="Picture 2" descr="http://www.arrayserver.com/wiki/images/b/b3/MicroArray_NmfClustering_image003.jpg"/>
          <p:cNvPicPr>
            <a:picLocks noChangeAspect="1" noChangeArrowheads="1"/>
          </p:cNvPicPr>
          <p:nvPr/>
        </p:nvPicPr>
        <p:blipFill>
          <a:blip r:embed="rId2" cstate="print"/>
          <a:srcRect l="8326" t="7617" r="54208" b="12404"/>
          <a:stretch>
            <a:fillRect/>
          </a:stretch>
        </p:blipFill>
        <p:spPr bwMode="auto">
          <a:xfrm>
            <a:off x="6414120" y="4263008"/>
            <a:ext cx="1234423" cy="1152128"/>
          </a:xfrm>
          <a:prstGeom prst="rect">
            <a:avLst/>
          </a:prstGeom>
          <a:noFill/>
        </p:spPr>
      </p:pic>
      <p:pic>
        <p:nvPicPr>
          <p:cNvPr id="10" name="Picture 2" descr="http://www.arrayserver.com/wiki/images/b/b3/MicroArray_NmfClustering_image003.jpg"/>
          <p:cNvPicPr>
            <a:picLocks noChangeAspect="1" noChangeArrowheads="1"/>
          </p:cNvPicPr>
          <p:nvPr/>
        </p:nvPicPr>
        <p:blipFill>
          <a:blip r:embed="rId2" cstate="print"/>
          <a:srcRect l="8326" t="7617" r="54208" b="12404"/>
          <a:stretch>
            <a:fillRect/>
          </a:stretch>
        </p:blipFill>
        <p:spPr bwMode="auto">
          <a:xfrm>
            <a:off x="6566520" y="4415408"/>
            <a:ext cx="1234423" cy="1152128"/>
          </a:xfrm>
          <a:prstGeom prst="rect">
            <a:avLst/>
          </a:prstGeom>
          <a:noFill/>
        </p:spPr>
      </p:pic>
      <p:pic>
        <p:nvPicPr>
          <p:cNvPr id="11" name="Picture 2" descr="http://www.arrayserver.com/wiki/images/b/b3/MicroArray_NmfClustering_image003.jpg"/>
          <p:cNvPicPr>
            <a:picLocks noChangeAspect="1" noChangeArrowheads="1"/>
          </p:cNvPicPr>
          <p:nvPr/>
        </p:nvPicPr>
        <p:blipFill>
          <a:blip r:embed="rId2" cstate="print"/>
          <a:srcRect l="8326" t="7617" r="54208" b="12404"/>
          <a:stretch>
            <a:fillRect/>
          </a:stretch>
        </p:blipFill>
        <p:spPr bwMode="auto">
          <a:xfrm>
            <a:off x="6718920" y="4567808"/>
            <a:ext cx="1234423" cy="1152128"/>
          </a:xfrm>
          <a:prstGeom prst="rect">
            <a:avLst/>
          </a:prstGeom>
          <a:noFill/>
        </p:spPr>
      </p:pic>
      <p:pic>
        <p:nvPicPr>
          <p:cNvPr id="12" name="Picture 2" descr="http://www.arrayserver.com/wiki/images/b/b3/MicroArray_NmfClustering_image003.jpg"/>
          <p:cNvPicPr>
            <a:picLocks noChangeAspect="1" noChangeArrowheads="1"/>
          </p:cNvPicPr>
          <p:nvPr/>
        </p:nvPicPr>
        <p:blipFill>
          <a:blip r:embed="rId2" cstate="print"/>
          <a:srcRect l="8326" t="7617" r="54208" b="12404"/>
          <a:stretch>
            <a:fillRect/>
          </a:stretch>
        </p:blipFill>
        <p:spPr bwMode="auto">
          <a:xfrm>
            <a:off x="6871320" y="4720208"/>
            <a:ext cx="1234423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Z </a:t>
            </a:r>
            <a:r>
              <a:rPr lang="en-US" sz="3600" baseline="-25000" dirty="0" smtClean="0"/>
              <a:t>v,t,s</a:t>
            </a:r>
            <a:r>
              <a:rPr lang="en-US" sz="3600" dirty="0" smtClean="0"/>
              <a:t>: the data</a:t>
            </a:r>
          </a:p>
          <a:p>
            <a:pPr lvl="1"/>
            <a:r>
              <a:rPr lang="en-US" sz="3200" dirty="0" smtClean="0"/>
              <a:t>V voxels/genes</a:t>
            </a:r>
          </a:p>
          <a:p>
            <a:pPr lvl="1"/>
            <a:r>
              <a:rPr lang="en-US" sz="3200" dirty="0" smtClean="0"/>
              <a:t>T time points per sample (the sample’s conditions)</a:t>
            </a:r>
          </a:p>
          <a:p>
            <a:pPr lvl="1"/>
            <a:r>
              <a:rPr lang="en-US" sz="3200" dirty="0" smtClean="0"/>
              <a:t>S samples</a:t>
            </a:r>
          </a:p>
          <a:p>
            <a:r>
              <a:rPr lang="en-US" sz="3600" i="1" dirty="0" smtClean="0"/>
              <a:t>Shared-bicluster</a:t>
            </a:r>
            <a:r>
              <a:rPr lang="en-US" sz="3600" dirty="0" smtClean="0"/>
              <a:t> vs. </a:t>
            </a:r>
            <a:r>
              <a:rPr lang="en-US" sz="3600" i="1" dirty="0" smtClean="0"/>
              <a:t>sample-specific</a:t>
            </a:r>
            <a:r>
              <a:rPr lang="en-US" sz="3600" dirty="0" smtClean="0"/>
              <a:t> biclusters</a:t>
            </a:r>
          </a:p>
          <a:p>
            <a:pPr lvl="1"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Shared-bicluster and sample-specific</a:t>
            </a:r>
            <a:endParaRPr lang="en-US" dirty="0"/>
          </a:p>
        </p:txBody>
      </p:sp>
      <p:sp>
        <p:nvSpPr>
          <p:cNvPr id="12" name="מלבן 8"/>
          <p:cNvSpPr/>
          <p:nvPr/>
        </p:nvSpPr>
        <p:spPr>
          <a:xfrm>
            <a:off x="3028944" y="3930898"/>
            <a:ext cx="3609811" cy="722080"/>
          </a:xfrm>
          <a:prstGeom prst="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3" name="מלבן 12"/>
          <p:cNvSpPr/>
          <p:nvPr/>
        </p:nvSpPr>
        <p:spPr>
          <a:xfrm>
            <a:off x="4669476" y="4655221"/>
            <a:ext cx="1969443" cy="404949"/>
          </a:xfrm>
          <a:prstGeom prst="rect">
            <a:avLst/>
          </a:prstGeom>
          <a:solidFill>
            <a:srgbClr val="00206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" name="מלבן 9"/>
          <p:cNvSpPr/>
          <p:nvPr/>
        </p:nvSpPr>
        <p:spPr>
          <a:xfrm>
            <a:off x="3032256" y="3287955"/>
            <a:ext cx="1639749" cy="641257"/>
          </a:xfrm>
          <a:prstGeom prst="rect">
            <a:avLst/>
          </a:prstGeom>
          <a:solidFill>
            <a:srgbClr val="00206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833686" y="2128044"/>
            <a:ext cx="1298811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 1</a:t>
            </a:r>
            <a:endParaRPr lang="en-US" sz="2000" dirty="0"/>
          </a:p>
        </p:txBody>
      </p:sp>
      <p:cxnSp>
        <p:nvCxnSpPr>
          <p:cNvPr id="17" name="מחבר ישר 5"/>
          <p:cNvCxnSpPr>
            <a:stCxn id="18" idx="2"/>
          </p:cNvCxnSpPr>
          <p:nvPr/>
        </p:nvCxnSpPr>
        <p:spPr>
          <a:xfrm rot="5400000" flipH="1" flipV="1">
            <a:off x="3181483" y="3929636"/>
            <a:ext cx="2985400" cy="13855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3"/>
          <p:cNvSpPr/>
          <p:nvPr/>
        </p:nvSpPr>
        <p:spPr>
          <a:xfrm>
            <a:off x="2190744" y="2985300"/>
            <a:ext cx="4953024" cy="244396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90744" y="258519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  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  t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 . . .  ,  t</a:t>
            </a:r>
            <a:r>
              <a:rPr lang="en-US" sz="2000" baseline="-25000" dirty="0" smtClean="0"/>
              <a:t>T</a:t>
            </a:r>
            <a:endParaRPr lang="en-US" sz="2000" baseline="-250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664370" y="396397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 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  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 . . .  ,  v</a:t>
            </a:r>
            <a:r>
              <a:rPr lang="en-US" sz="2000" baseline="-25000" dirty="0" smtClean="0"/>
              <a:t>V</a:t>
            </a:r>
            <a:endParaRPr lang="en-US" sz="2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4619636" y="258519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  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  t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 . . .  ,  t</a:t>
            </a:r>
            <a:r>
              <a:rPr lang="en-US" sz="2000" baseline="-25000" dirty="0" smtClean="0"/>
              <a:t>T</a:t>
            </a:r>
            <a:endParaRPr lang="en-US" sz="20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30577" y="2128044"/>
            <a:ext cx="1298811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 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Shared-bicluster and sample-specific</a:t>
            </a:r>
            <a:endParaRPr lang="en-US" dirty="0"/>
          </a:p>
        </p:txBody>
      </p:sp>
      <p:sp>
        <p:nvSpPr>
          <p:cNvPr id="12" name="מלבן 8"/>
          <p:cNvSpPr/>
          <p:nvPr/>
        </p:nvSpPr>
        <p:spPr>
          <a:xfrm>
            <a:off x="1885937" y="3859460"/>
            <a:ext cx="3609811" cy="722080"/>
          </a:xfrm>
          <a:prstGeom prst="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3" name="מלבן 12"/>
          <p:cNvSpPr/>
          <p:nvPr/>
        </p:nvSpPr>
        <p:spPr>
          <a:xfrm>
            <a:off x="3526469" y="4583783"/>
            <a:ext cx="1969443" cy="404949"/>
          </a:xfrm>
          <a:prstGeom prst="rect">
            <a:avLst/>
          </a:prstGeom>
          <a:solidFill>
            <a:srgbClr val="00206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" name="מלבן 9"/>
          <p:cNvSpPr/>
          <p:nvPr/>
        </p:nvSpPr>
        <p:spPr>
          <a:xfrm>
            <a:off x="1889249" y="3216517"/>
            <a:ext cx="1639749" cy="641257"/>
          </a:xfrm>
          <a:prstGeom prst="rect">
            <a:avLst/>
          </a:prstGeom>
          <a:solidFill>
            <a:srgbClr val="00206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690679" y="2056606"/>
            <a:ext cx="1298811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 1</a:t>
            </a:r>
            <a:endParaRPr lang="en-US" sz="2000" dirty="0"/>
          </a:p>
        </p:txBody>
      </p:sp>
      <p:cxnSp>
        <p:nvCxnSpPr>
          <p:cNvPr id="17" name="מחבר ישר 5"/>
          <p:cNvCxnSpPr/>
          <p:nvPr/>
        </p:nvCxnSpPr>
        <p:spPr>
          <a:xfrm rot="5400000" flipH="1" flipV="1">
            <a:off x="2047753" y="3839031"/>
            <a:ext cx="2956955" cy="23748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3"/>
          <p:cNvSpPr/>
          <p:nvPr/>
        </p:nvSpPr>
        <p:spPr>
          <a:xfrm>
            <a:off x="1047737" y="2913862"/>
            <a:ext cx="7310478" cy="244396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47737" y="251375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  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  t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 . . .  ,  t</a:t>
            </a:r>
            <a:r>
              <a:rPr lang="en-US" sz="2000" baseline="-25000" dirty="0" smtClean="0"/>
              <a:t>T</a:t>
            </a:r>
            <a:endParaRPr lang="en-US" sz="2000" baseline="-250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478637" y="389253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 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  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 . . .  ,  v</a:t>
            </a:r>
            <a:r>
              <a:rPr lang="en-US" sz="2000" baseline="-25000" dirty="0" smtClean="0"/>
              <a:t>V</a:t>
            </a:r>
            <a:endParaRPr lang="en-US" sz="2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476629" y="251375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  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  t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 . . .  ,  t</a:t>
            </a:r>
            <a:r>
              <a:rPr lang="en-US" sz="2000" baseline="-25000" dirty="0" smtClean="0"/>
              <a:t>T</a:t>
            </a:r>
            <a:endParaRPr lang="en-US" sz="20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3987570" y="2056606"/>
            <a:ext cx="1298811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 2</a:t>
            </a:r>
            <a:endParaRPr lang="en-US" sz="2000" dirty="0"/>
          </a:p>
        </p:txBody>
      </p:sp>
      <p:cxnSp>
        <p:nvCxnSpPr>
          <p:cNvPr id="25" name="מחבר ישר 5"/>
          <p:cNvCxnSpPr/>
          <p:nvPr/>
        </p:nvCxnSpPr>
        <p:spPr>
          <a:xfrm rot="5400000" flipH="1" flipV="1">
            <a:off x="4479913" y="3842249"/>
            <a:ext cx="2991644" cy="30125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29323" y="250281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  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  t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 . . .  ,  t</a:t>
            </a:r>
            <a:r>
              <a:rPr lang="en-US" sz="2000" baseline="-25000" dirty="0" smtClean="0"/>
              <a:t>T</a:t>
            </a:r>
            <a:endParaRPr lang="en-US" sz="20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429389" y="2056606"/>
            <a:ext cx="1298811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Sample 3</a:t>
            </a:r>
            <a:endParaRPr lang="en-US" sz="2000" dirty="0"/>
          </a:p>
        </p:txBody>
      </p:sp>
      <p:sp>
        <p:nvSpPr>
          <p:cNvPr id="30" name="מלבן 8"/>
          <p:cNvSpPr/>
          <p:nvPr/>
        </p:nvSpPr>
        <p:spPr>
          <a:xfrm>
            <a:off x="6500827" y="3842556"/>
            <a:ext cx="1357322" cy="428628"/>
          </a:xfrm>
          <a:prstGeom prst="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1" name="מלבן 8"/>
          <p:cNvSpPr/>
          <p:nvPr/>
        </p:nvSpPr>
        <p:spPr>
          <a:xfrm>
            <a:off x="6500827" y="4414060"/>
            <a:ext cx="1357322" cy="188932"/>
          </a:xfrm>
          <a:prstGeom prst="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מלבן 31"/>
          <p:cNvSpPr/>
          <p:nvPr/>
        </p:nvSpPr>
        <p:spPr>
          <a:xfrm>
            <a:off x="6500827" y="4807706"/>
            <a:ext cx="1354771" cy="225617"/>
          </a:xfrm>
          <a:prstGeom prst="rect">
            <a:avLst/>
          </a:prstGeom>
          <a:solidFill>
            <a:srgbClr val="00206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33" name="מלבן 32"/>
          <p:cNvSpPr/>
          <p:nvPr/>
        </p:nvSpPr>
        <p:spPr>
          <a:xfrm>
            <a:off x="6500827" y="3116873"/>
            <a:ext cx="1354771" cy="225617"/>
          </a:xfrm>
          <a:prstGeom prst="rect">
            <a:avLst/>
          </a:prstGeom>
          <a:solidFill>
            <a:srgbClr val="00206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Bayesian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8544" y="4794524"/>
            <a:ext cx="2571768" cy="1323439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observed data</a:t>
            </a:r>
          </a:p>
          <a:p>
            <a:pPr algn="ctr"/>
            <a:r>
              <a:rPr lang="en-US" sz="3200" b="1" dirty="0" smtClean="0"/>
              <a:t>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50892" y="2151318"/>
            <a:ext cx="2571768" cy="13849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generative model</a:t>
            </a:r>
          </a:p>
          <a:p>
            <a:pPr algn="ctr"/>
            <a:r>
              <a:rPr lang="en-US" sz="3600" b="1" dirty="0" smtClean="0"/>
              <a:t>θ</a:t>
            </a:r>
            <a:endParaRPr lang="en-US" sz="3600" b="1" dirty="0"/>
          </a:p>
        </p:txBody>
      </p:sp>
      <p:grpSp>
        <p:nvGrpSpPr>
          <p:cNvPr id="8" name="קבוצה 7"/>
          <p:cNvGrpSpPr/>
          <p:nvPr/>
        </p:nvGrpSpPr>
        <p:grpSpPr>
          <a:xfrm>
            <a:off x="3960836" y="2060848"/>
            <a:ext cx="3276600" cy="2590800"/>
            <a:chOff x="5486400" y="1752600"/>
            <a:chExt cx="3276600" cy="2590800"/>
          </a:xfrm>
        </p:grpSpPr>
        <p:sp>
          <p:nvSpPr>
            <p:cNvPr id="9" name="Oval 3"/>
            <p:cNvSpPr/>
            <p:nvPr/>
          </p:nvSpPr>
          <p:spPr>
            <a:xfrm>
              <a:off x="5486400" y="17526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H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0" name="Oval 4"/>
            <p:cNvSpPr/>
            <p:nvPr/>
          </p:nvSpPr>
          <p:spPr>
            <a:xfrm>
              <a:off x="6172200" y="27432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HS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1" name="Oval 5"/>
            <p:cNvSpPr/>
            <p:nvPr/>
          </p:nvSpPr>
          <p:spPr>
            <a:xfrm>
              <a:off x="7162800" y="3733800"/>
              <a:ext cx="914400" cy="609600"/>
            </a:xfrm>
            <a:prstGeom prst="ellipse">
              <a:avLst/>
            </a:prstGeom>
            <a:noFill/>
            <a:ln w="508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+mj-cs"/>
                </a:rPr>
                <a:t>Z</a:t>
              </a:r>
              <a:endParaRPr lang="he-IL" sz="24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2" name="Oval 6"/>
            <p:cNvSpPr/>
            <p:nvPr/>
          </p:nvSpPr>
          <p:spPr>
            <a:xfrm>
              <a:off x="6705600" y="17526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P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3" name="Oval 7"/>
            <p:cNvSpPr/>
            <p:nvPr/>
          </p:nvSpPr>
          <p:spPr>
            <a:xfrm>
              <a:off x="7848600" y="27432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C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cxnSp>
          <p:nvCxnSpPr>
            <p:cNvPr id="14" name="Straight Arrow Connector 9"/>
            <p:cNvCxnSpPr>
              <a:stCxn id="9" idx="4"/>
              <a:endCxn id="10" idx="0"/>
            </p:cNvCxnSpPr>
            <p:nvPr/>
          </p:nvCxnSpPr>
          <p:spPr>
            <a:xfrm>
              <a:off x="5943600" y="236220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3"/>
            <p:cNvCxnSpPr>
              <a:stCxn id="12" idx="4"/>
              <a:endCxn id="10" idx="0"/>
            </p:cNvCxnSpPr>
            <p:nvPr/>
          </p:nvCxnSpPr>
          <p:spPr>
            <a:xfrm flipH="1">
              <a:off x="6629400" y="2362200"/>
              <a:ext cx="533400" cy="381000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6"/>
            <p:cNvCxnSpPr>
              <a:stCxn id="13" idx="4"/>
              <a:endCxn id="11" idx="0"/>
            </p:cNvCxnSpPr>
            <p:nvPr/>
          </p:nvCxnSpPr>
          <p:spPr>
            <a:xfrm flipH="1">
              <a:off x="7620000" y="335280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9"/>
            <p:cNvCxnSpPr>
              <a:stCxn id="10" idx="4"/>
              <a:endCxn id="11" idx="0"/>
            </p:cNvCxnSpPr>
            <p:nvPr/>
          </p:nvCxnSpPr>
          <p:spPr>
            <a:xfrm>
              <a:off x="6629400" y="3352800"/>
              <a:ext cx="9906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Bayesian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30696" y="5214950"/>
            <a:ext cx="2571768" cy="830997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observed data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785926"/>
            <a:ext cx="4429156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v</a:t>
            </a:r>
            <a:r>
              <a:rPr lang="en-US" sz="2400" dirty="0" smtClean="0"/>
              <a:t> = 1 iff voxel v is in the shared-bic</a:t>
            </a:r>
          </a:p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v</a:t>
            </a:r>
            <a:r>
              <a:rPr lang="en-US" sz="2400" dirty="0" smtClean="0"/>
              <a:t> ~ Bernoulli (</a:t>
            </a:r>
            <a:r>
              <a:rPr lang="el-GR" sz="2400" dirty="0" smtClean="0"/>
              <a:t>π</a:t>
            </a:r>
            <a:r>
              <a:rPr lang="en-US" sz="2400" baseline="30000" dirty="0" smtClean="0"/>
              <a:t>vc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3140968"/>
            <a:ext cx="4429156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: sample-specific probability that a voxel v for which H</a:t>
            </a:r>
            <a:r>
              <a:rPr lang="en-US" sz="2400" baseline="-25000" dirty="0" smtClean="0"/>
              <a:t>v</a:t>
            </a:r>
            <a:r>
              <a:rPr lang="en-US" sz="2400" dirty="0" smtClean="0"/>
              <a:t>=1 is in 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4852" y="4509120"/>
            <a:ext cx="4429156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π</a:t>
            </a:r>
            <a:r>
              <a:rPr lang="en-US" sz="2400" baseline="30000" dirty="0" smtClean="0"/>
              <a:t>vc</a:t>
            </a:r>
            <a:r>
              <a:rPr lang="en-US" sz="2400" dirty="0" smtClean="0"/>
              <a:t>, P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 have Beta prior distributions</a:t>
            </a:r>
            <a:endParaRPr lang="en-US" sz="2400" dirty="0"/>
          </a:p>
        </p:txBody>
      </p:sp>
      <p:sp>
        <p:nvSpPr>
          <p:cNvPr id="9" name="מלבן 8"/>
          <p:cNvSpPr/>
          <p:nvPr/>
        </p:nvSpPr>
        <p:spPr>
          <a:xfrm>
            <a:off x="4857752" y="1928802"/>
            <a:ext cx="2643206" cy="1000132"/>
          </a:xfrm>
          <a:prstGeom prst="rect">
            <a:avLst/>
          </a:prstGeom>
          <a:noFill/>
          <a:ln w="476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קבוצה 10"/>
          <p:cNvGrpSpPr/>
          <p:nvPr/>
        </p:nvGrpSpPr>
        <p:grpSpPr>
          <a:xfrm>
            <a:off x="5072066" y="2124084"/>
            <a:ext cx="3276600" cy="2590800"/>
            <a:chOff x="5486400" y="1752600"/>
            <a:chExt cx="3276600" cy="2590800"/>
          </a:xfrm>
        </p:grpSpPr>
        <p:sp>
          <p:nvSpPr>
            <p:cNvPr id="12" name="Oval 3"/>
            <p:cNvSpPr/>
            <p:nvPr/>
          </p:nvSpPr>
          <p:spPr>
            <a:xfrm>
              <a:off x="5486400" y="17526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H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3" name="Oval 4"/>
            <p:cNvSpPr/>
            <p:nvPr/>
          </p:nvSpPr>
          <p:spPr>
            <a:xfrm>
              <a:off x="6172200" y="27432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HS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4" name="Oval 5"/>
            <p:cNvSpPr/>
            <p:nvPr/>
          </p:nvSpPr>
          <p:spPr>
            <a:xfrm>
              <a:off x="7162800" y="3733800"/>
              <a:ext cx="914400" cy="609600"/>
            </a:xfrm>
            <a:prstGeom prst="ellipse">
              <a:avLst/>
            </a:prstGeom>
            <a:noFill/>
            <a:ln w="508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+mj-cs"/>
                </a:rPr>
                <a:t>Z</a:t>
              </a:r>
              <a:endParaRPr lang="he-IL" sz="24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5" name="Oval 6"/>
            <p:cNvSpPr/>
            <p:nvPr/>
          </p:nvSpPr>
          <p:spPr>
            <a:xfrm>
              <a:off x="6705600" y="17526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P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6" name="Oval 7"/>
            <p:cNvSpPr/>
            <p:nvPr/>
          </p:nvSpPr>
          <p:spPr>
            <a:xfrm>
              <a:off x="7848600" y="27432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C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cxnSp>
          <p:nvCxnSpPr>
            <p:cNvPr id="17" name="Straight Arrow Connector 9"/>
            <p:cNvCxnSpPr>
              <a:stCxn id="12" idx="4"/>
              <a:endCxn id="13" idx="0"/>
            </p:cNvCxnSpPr>
            <p:nvPr/>
          </p:nvCxnSpPr>
          <p:spPr>
            <a:xfrm>
              <a:off x="5943600" y="236220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3"/>
            <p:cNvCxnSpPr>
              <a:stCxn id="15" idx="4"/>
              <a:endCxn id="13" idx="0"/>
            </p:cNvCxnSpPr>
            <p:nvPr/>
          </p:nvCxnSpPr>
          <p:spPr>
            <a:xfrm flipH="1">
              <a:off x="6629400" y="2362200"/>
              <a:ext cx="533400" cy="381000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6"/>
            <p:cNvCxnSpPr>
              <a:stCxn id="16" idx="4"/>
              <a:endCxn id="14" idx="0"/>
            </p:cNvCxnSpPr>
            <p:nvPr/>
          </p:nvCxnSpPr>
          <p:spPr>
            <a:xfrm flipH="1">
              <a:off x="7620000" y="335280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4"/>
              <a:endCxn id="14" idx="0"/>
            </p:cNvCxnSpPr>
            <p:nvPr/>
          </p:nvCxnSpPr>
          <p:spPr>
            <a:xfrm>
              <a:off x="6629400" y="3352800"/>
              <a:ext cx="9906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674" name="Picture 2" descr="https://www.me.utexas.edu/~jensen/ORMM/omie/computation/unit/project/uncertain_img/beta_asy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5445224"/>
            <a:ext cx="1984469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Bayesian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30696" y="5214950"/>
            <a:ext cx="2571768" cy="830997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observed data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988840"/>
            <a:ext cx="4429156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HS: a binary matrix that represents the rows of the sample-specific biclusters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3803556"/>
            <a:ext cx="4429156" cy="15696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H</a:t>
            </a:r>
            <a:r>
              <a:rPr lang="en-US" sz="2400" baseline="-25000" dirty="0" smtClean="0"/>
              <a:t>v</a:t>
            </a:r>
            <a:r>
              <a:rPr lang="en-US" sz="2400" dirty="0" smtClean="0"/>
              <a:t>=1: HS</a:t>
            </a:r>
            <a:r>
              <a:rPr lang="en-US" sz="2400" baseline="-25000" dirty="0" smtClean="0"/>
              <a:t>s,v</a:t>
            </a:r>
            <a:r>
              <a:rPr lang="en-US" sz="2400" dirty="0" smtClean="0"/>
              <a:t> ~ Bernoulli(P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)</a:t>
            </a:r>
          </a:p>
          <a:p>
            <a:pPr algn="ctr"/>
            <a:endParaRPr lang="en-US" sz="2400" baseline="-25000" dirty="0" smtClean="0"/>
          </a:p>
          <a:p>
            <a:pPr algn="ctr"/>
            <a:r>
              <a:rPr lang="en-US" sz="2400" baseline="-25000" dirty="0" smtClean="0"/>
              <a:t>Else</a:t>
            </a:r>
          </a:p>
          <a:p>
            <a:pPr algn="ctr"/>
            <a:endParaRPr lang="en-US" sz="2400" baseline="-25000" dirty="0" smtClean="0"/>
          </a:p>
          <a:p>
            <a:pPr algn="ctr"/>
            <a:r>
              <a:rPr lang="en-US" sz="2400" dirty="0" smtClean="0"/>
              <a:t>HS</a:t>
            </a:r>
            <a:r>
              <a:rPr lang="en-US" sz="2400" baseline="-25000" dirty="0" smtClean="0"/>
              <a:t>s,v</a:t>
            </a:r>
            <a:r>
              <a:rPr lang="en-US" sz="2400" dirty="0" smtClean="0"/>
              <a:t> ~ Bernoulli(</a:t>
            </a:r>
            <a:r>
              <a:rPr lang="el-GR" sz="2400" dirty="0" smtClean="0"/>
              <a:t>π </a:t>
            </a:r>
            <a:r>
              <a:rPr lang="en-US" sz="2400" baseline="-25000" dirty="0" smtClean="0"/>
              <a:t>s_c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sp>
        <p:nvSpPr>
          <p:cNvPr id="9" name="מלבן 8"/>
          <p:cNvSpPr/>
          <p:nvPr/>
        </p:nvSpPr>
        <p:spPr>
          <a:xfrm>
            <a:off x="5286380" y="3000372"/>
            <a:ext cx="1785950" cy="1000132"/>
          </a:xfrm>
          <a:prstGeom prst="rect">
            <a:avLst/>
          </a:prstGeom>
          <a:noFill/>
          <a:ln w="476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קבוצה 11"/>
          <p:cNvGrpSpPr/>
          <p:nvPr/>
        </p:nvGrpSpPr>
        <p:grpSpPr>
          <a:xfrm>
            <a:off x="5072066" y="2195522"/>
            <a:ext cx="3276600" cy="2590800"/>
            <a:chOff x="5486400" y="1752600"/>
            <a:chExt cx="3276600" cy="2590800"/>
          </a:xfrm>
        </p:grpSpPr>
        <p:sp>
          <p:nvSpPr>
            <p:cNvPr id="13" name="Oval 3"/>
            <p:cNvSpPr/>
            <p:nvPr/>
          </p:nvSpPr>
          <p:spPr>
            <a:xfrm>
              <a:off x="5486400" y="17526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H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4" name="Oval 4"/>
            <p:cNvSpPr/>
            <p:nvPr/>
          </p:nvSpPr>
          <p:spPr>
            <a:xfrm>
              <a:off x="6172200" y="27432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HS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5" name="Oval 5"/>
            <p:cNvSpPr/>
            <p:nvPr/>
          </p:nvSpPr>
          <p:spPr>
            <a:xfrm>
              <a:off x="7162800" y="3733800"/>
              <a:ext cx="914400" cy="609600"/>
            </a:xfrm>
            <a:prstGeom prst="ellipse">
              <a:avLst/>
            </a:prstGeom>
            <a:noFill/>
            <a:ln w="508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+mj-cs"/>
                </a:rPr>
                <a:t>Z</a:t>
              </a:r>
              <a:endParaRPr lang="he-IL" sz="24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6" name="Oval 6"/>
            <p:cNvSpPr/>
            <p:nvPr/>
          </p:nvSpPr>
          <p:spPr>
            <a:xfrm>
              <a:off x="6705600" y="17526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P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7" name="Oval 7"/>
            <p:cNvSpPr/>
            <p:nvPr/>
          </p:nvSpPr>
          <p:spPr>
            <a:xfrm>
              <a:off x="7848600" y="27432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C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cxnSp>
          <p:nvCxnSpPr>
            <p:cNvPr id="18" name="Straight Arrow Connector 9"/>
            <p:cNvCxnSpPr>
              <a:stCxn id="13" idx="4"/>
              <a:endCxn id="14" idx="0"/>
            </p:cNvCxnSpPr>
            <p:nvPr/>
          </p:nvCxnSpPr>
          <p:spPr>
            <a:xfrm>
              <a:off x="5943600" y="236220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3"/>
            <p:cNvCxnSpPr>
              <a:stCxn id="16" idx="4"/>
              <a:endCxn id="14" idx="0"/>
            </p:cNvCxnSpPr>
            <p:nvPr/>
          </p:nvCxnSpPr>
          <p:spPr>
            <a:xfrm flipH="1">
              <a:off x="6629400" y="2362200"/>
              <a:ext cx="533400" cy="381000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6"/>
            <p:cNvCxnSpPr>
              <a:stCxn id="17" idx="4"/>
              <a:endCxn id="15" idx="0"/>
            </p:cNvCxnSpPr>
            <p:nvPr/>
          </p:nvCxnSpPr>
          <p:spPr>
            <a:xfrm flipH="1">
              <a:off x="7620000" y="335280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19"/>
            <p:cNvCxnSpPr>
              <a:stCxn id="14" idx="4"/>
              <a:endCxn id="15" idx="0"/>
            </p:cNvCxnSpPr>
            <p:nvPr/>
          </p:nvCxnSpPr>
          <p:spPr>
            <a:xfrm>
              <a:off x="6629400" y="3352800"/>
              <a:ext cx="9906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Bayesian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30696" y="5214950"/>
            <a:ext cx="2571768" cy="830997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observed data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661899"/>
            <a:ext cx="4429156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C: a binary matrix of time points vs. samples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293096"/>
            <a:ext cx="4429156" cy="19389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Time series analysis</a:t>
            </a:r>
          </a:p>
          <a:p>
            <a:pPr algn="ctr"/>
            <a:r>
              <a:rPr lang="el-GR" sz="2000" dirty="0" smtClean="0"/>
              <a:t>π</a:t>
            </a:r>
            <a:r>
              <a:rPr lang="en-US" sz="2000" baseline="30000" dirty="0" smtClean="0"/>
              <a:t>1,1</a:t>
            </a:r>
            <a:r>
              <a:rPr lang="en-US" sz="2000" dirty="0" smtClean="0"/>
              <a:t>: P(C</a:t>
            </a:r>
            <a:r>
              <a:rPr lang="en-US" sz="2000" baseline="-25000" dirty="0" smtClean="0"/>
              <a:t>1,s</a:t>
            </a:r>
            <a:r>
              <a:rPr lang="en-US" sz="2000" dirty="0" smtClean="0"/>
              <a:t>=1)</a:t>
            </a:r>
          </a:p>
          <a:p>
            <a:pPr algn="ctr"/>
            <a:r>
              <a:rPr lang="en-US" sz="2000" dirty="0" smtClean="0"/>
              <a:t>C’</a:t>
            </a:r>
            <a:r>
              <a:rPr lang="en-US" sz="2000" baseline="-25000" dirty="0" smtClean="0"/>
              <a:t>t,s </a:t>
            </a:r>
            <a:r>
              <a:rPr lang="en-US" sz="2000" dirty="0" smtClean="0"/>
              <a:t>= binary: does the time window before t contain 1s?</a:t>
            </a:r>
          </a:p>
          <a:p>
            <a:pPr algn="ctr"/>
            <a:r>
              <a:rPr lang="el-GR" sz="2000" dirty="0" smtClean="0"/>
              <a:t>π </a:t>
            </a:r>
            <a:r>
              <a:rPr lang="en-US" sz="2000" baseline="30000" dirty="0" smtClean="0"/>
              <a:t>1|1</a:t>
            </a:r>
            <a:r>
              <a:rPr lang="en-US" sz="2000" dirty="0" smtClean="0"/>
              <a:t> = P(C</a:t>
            </a:r>
            <a:r>
              <a:rPr lang="en-US" sz="2000" baseline="-25000" dirty="0" smtClean="0"/>
              <a:t>t,s</a:t>
            </a:r>
            <a:r>
              <a:rPr lang="en-US" sz="2000" dirty="0" smtClean="0"/>
              <a:t>=1|C’</a:t>
            </a:r>
            <a:r>
              <a:rPr lang="en-US" sz="2000" baseline="-25000" dirty="0" smtClean="0"/>
              <a:t>t,s</a:t>
            </a:r>
            <a:r>
              <a:rPr lang="en-US" sz="2000" dirty="0" smtClean="0"/>
              <a:t>=1)</a:t>
            </a:r>
          </a:p>
          <a:p>
            <a:pPr algn="ctr"/>
            <a:r>
              <a:rPr lang="el-GR" sz="2000" dirty="0" smtClean="0"/>
              <a:t>π </a:t>
            </a:r>
            <a:r>
              <a:rPr lang="en-US" sz="2000" baseline="30000" dirty="0" smtClean="0"/>
              <a:t>1|0</a:t>
            </a:r>
            <a:r>
              <a:rPr lang="en-US" sz="2000" dirty="0" smtClean="0"/>
              <a:t> = P(C</a:t>
            </a:r>
            <a:r>
              <a:rPr lang="en-US" sz="2000" baseline="-25000" dirty="0" smtClean="0"/>
              <a:t>t,s</a:t>
            </a:r>
            <a:r>
              <a:rPr lang="en-US" sz="2000" dirty="0" smtClean="0"/>
              <a:t>=1|C’</a:t>
            </a:r>
            <a:r>
              <a:rPr lang="en-US" sz="2000" baseline="-25000" dirty="0" smtClean="0"/>
              <a:t>t,s</a:t>
            </a:r>
            <a:r>
              <a:rPr lang="en-US" sz="2000" dirty="0" smtClean="0"/>
              <a:t>=0)</a:t>
            </a:r>
          </a:p>
        </p:txBody>
      </p:sp>
      <p:sp>
        <p:nvSpPr>
          <p:cNvPr id="9" name="מלבן 8"/>
          <p:cNvSpPr/>
          <p:nvPr/>
        </p:nvSpPr>
        <p:spPr>
          <a:xfrm>
            <a:off x="7143768" y="3000372"/>
            <a:ext cx="1785950" cy="1000132"/>
          </a:xfrm>
          <a:prstGeom prst="rect">
            <a:avLst/>
          </a:prstGeom>
          <a:noFill/>
          <a:ln w="476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קבוצה 9"/>
          <p:cNvGrpSpPr/>
          <p:nvPr/>
        </p:nvGrpSpPr>
        <p:grpSpPr>
          <a:xfrm>
            <a:off x="5214942" y="2266960"/>
            <a:ext cx="3276600" cy="2590800"/>
            <a:chOff x="5486400" y="1752600"/>
            <a:chExt cx="3276600" cy="2590800"/>
          </a:xfrm>
        </p:grpSpPr>
        <p:sp>
          <p:nvSpPr>
            <p:cNvPr id="11" name="Oval 3"/>
            <p:cNvSpPr/>
            <p:nvPr/>
          </p:nvSpPr>
          <p:spPr>
            <a:xfrm>
              <a:off x="5486400" y="17526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H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2" name="Oval 4"/>
            <p:cNvSpPr/>
            <p:nvPr/>
          </p:nvSpPr>
          <p:spPr>
            <a:xfrm>
              <a:off x="6172200" y="27432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HS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3" name="Oval 5"/>
            <p:cNvSpPr/>
            <p:nvPr/>
          </p:nvSpPr>
          <p:spPr>
            <a:xfrm>
              <a:off x="7162800" y="3733800"/>
              <a:ext cx="914400" cy="609600"/>
            </a:xfrm>
            <a:prstGeom prst="ellipse">
              <a:avLst/>
            </a:prstGeom>
            <a:noFill/>
            <a:ln w="508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+mj-cs"/>
                </a:rPr>
                <a:t>Z</a:t>
              </a:r>
              <a:endParaRPr lang="he-IL" sz="24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4" name="Oval 6"/>
            <p:cNvSpPr/>
            <p:nvPr/>
          </p:nvSpPr>
          <p:spPr>
            <a:xfrm>
              <a:off x="6705600" y="17526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P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5" name="Oval 7"/>
            <p:cNvSpPr/>
            <p:nvPr/>
          </p:nvSpPr>
          <p:spPr>
            <a:xfrm>
              <a:off x="7848600" y="27432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C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cxnSp>
          <p:nvCxnSpPr>
            <p:cNvPr id="16" name="Straight Arrow Connector 9"/>
            <p:cNvCxnSpPr>
              <a:stCxn id="11" idx="4"/>
              <a:endCxn id="12" idx="0"/>
            </p:cNvCxnSpPr>
            <p:nvPr/>
          </p:nvCxnSpPr>
          <p:spPr>
            <a:xfrm>
              <a:off x="5943600" y="236220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3"/>
            <p:cNvCxnSpPr>
              <a:stCxn id="14" idx="4"/>
              <a:endCxn id="12" idx="0"/>
            </p:cNvCxnSpPr>
            <p:nvPr/>
          </p:nvCxnSpPr>
          <p:spPr>
            <a:xfrm flipH="1">
              <a:off x="6629400" y="2362200"/>
              <a:ext cx="533400" cy="381000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6"/>
            <p:cNvCxnSpPr>
              <a:stCxn id="15" idx="4"/>
              <a:endCxn id="13" idx="0"/>
            </p:cNvCxnSpPr>
            <p:nvPr/>
          </p:nvCxnSpPr>
          <p:spPr>
            <a:xfrm flipH="1">
              <a:off x="7620000" y="335280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9"/>
            <p:cNvCxnSpPr>
              <a:stCxn id="12" idx="4"/>
              <a:endCxn id="13" idx="0"/>
            </p:cNvCxnSpPr>
            <p:nvPr/>
          </p:nvCxnSpPr>
          <p:spPr>
            <a:xfrm>
              <a:off x="6629400" y="3352800"/>
              <a:ext cx="9906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9512" y="2699628"/>
            <a:ext cx="4608512" cy="1386736"/>
            <a:chOff x="179512" y="2699628"/>
            <a:chExt cx="4608512" cy="1386736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23528" y="3635732"/>
              <a:ext cx="4104456" cy="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139952" y="3717032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time</a:t>
              </a:r>
              <a:endParaRPr lang="he-IL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87824" y="3635732"/>
              <a:ext cx="57606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t</a:t>
              </a:r>
              <a:endParaRPr lang="he-IL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9512" y="2699628"/>
              <a:ext cx="136815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Sample s</a:t>
              </a:r>
              <a:endParaRPr lang="he-IL" b="1" dirty="0"/>
            </a:p>
          </p:txBody>
        </p:sp>
        <p:sp>
          <p:nvSpPr>
            <p:cNvPr id="25" name="Left Brace 24"/>
            <p:cNvSpPr/>
            <p:nvPr/>
          </p:nvSpPr>
          <p:spPr>
            <a:xfrm rot="5400000">
              <a:off x="2447764" y="3095672"/>
              <a:ext cx="216024" cy="7200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35696" y="2924944"/>
              <a:ext cx="158417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Window w</a:t>
              </a:r>
              <a:endParaRPr lang="he-I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Bayesian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30696" y="5214950"/>
            <a:ext cx="2571768" cy="830997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observed data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2636912"/>
            <a:ext cx="4071966" cy="21852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C</a:t>
            </a:r>
            <a:r>
              <a:rPr lang="en-US" sz="2400" baseline="-25000" dirty="0" smtClean="0"/>
              <a:t>t,s</a:t>
            </a:r>
            <a:r>
              <a:rPr lang="en-US" sz="2400" dirty="0" smtClean="0"/>
              <a:t>=1 and HS</a:t>
            </a:r>
            <a:r>
              <a:rPr lang="en-US" sz="2400" baseline="-25000" dirty="0" smtClean="0"/>
              <a:t>v,s</a:t>
            </a:r>
            <a:r>
              <a:rPr lang="en-US" sz="2400" dirty="0" smtClean="0"/>
              <a:t> = 1 then </a:t>
            </a:r>
          </a:p>
          <a:p>
            <a:pPr algn="ctr"/>
            <a:r>
              <a:rPr lang="en-US" sz="2400" dirty="0" smtClean="0"/>
              <a:t>Z</a:t>
            </a:r>
            <a:r>
              <a:rPr lang="en-US" sz="2400" baseline="-25000" dirty="0" smtClean="0"/>
              <a:t>v,t,s</a:t>
            </a:r>
            <a:r>
              <a:rPr lang="en-US" sz="2400" dirty="0" smtClean="0"/>
              <a:t> is sampled from F</a:t>
            </a:r>
            <a:r>
              <a:rPr lang="en-US" sz="2400" baseline="-25000" dirty="0" smtClean="0"/>
              <a:t>1</a:t>
            </a:r>
          </a:p>
          <a:p>
            <a:pPr algn="ctr"/>
            <a:endParaRPr lang="en-US" sz="2400" baseline="-25000" dirty="0" smtClean="0"/>
          </a:p>
          <a:p>
            <a:pPr algn="ctr"/>
            <a:r>
              <a:rPr lang="en-US" sz="2400" dirty="0" smtClean="0"/>
              <a:t>Otherwise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Z</a:t>
            </a:r>
            <a:r>
              <a:rPr lang="en-US" sz="2400" baseline="-25000" dirty="0" smtClean="0"/>
              <a:t>v,t,s</a:t>
            </a:r>
            <a:r>
              <a:rPr lang="en-US" sz="2400" dirty="0" smtClean="0"/>
              <a:t> is sampled from F</a:t>
            </a:r>
            <a:r>
              <a:rPr lang="en-US" sz="2400" baseline="-25000" dirty="0" smtClean="0"/>
              <a:t>0</a:t>
            </a:r>
          </a:p>
        </p:txBody>
      </p:sp>
      <p:sp>
        <p:nvSpPr>
          <p:cNvPr id="9" name="מלבן 8"/>
          <p:cNvSpPr/>
          <p:nvPr/>
        </p:nvSpPr>
        <p:spPr>
          <a:xfrm>
            <a:off x="6429388" y="4000504"/>
            <a:ext cx="1785950" cy="1000132"/>
          </a:xfrm>
          <a:prstGeom prst="rect">
            <a:avLst/>
          </a:prstGeom>
          <a:noFill/>
          <a:ln w="476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קבוצה 9"/>
          <p:cNvGrpSpPr/>
          <p:nvPr/>
        </p:nvGrpSpPr>
        <p:grpSpPr>
          <a:xfrm>
            <a:off x="5214942" y="2195522"/>
            <a:ext cx="3276600" cy="2590800"/>
            <a:chOff x="5486400" y="1752600"/>
            <a:chExt cx="3276600" cy="2590800"/>
          </a:xfrm>
        </p:grpSpPr>
        <p:sp>
          <p:nvSpPr>
            <p:cNvPr id="11" name="Oval 3"/>
            <p:cNvSpPr/>
            <p:nvPr/>
          </p:nvSpPr>
          <p:spPr>
            <a:xfrm>
              <a:off x="5486400" y="17526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H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2" name="Oval 4"/>
            <p:cNvSpPr/>
            <p:nvPr/>
          </p:nvSpPr>
          <p:spPr>
            <a:xfrm>
              <a:off x="6172200" y="27432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HS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3" name="Oval 5"/>
            <p:cNvSpPr/>
            <p:nvPr/>
          </p:nvSpPr>
          <p:spPr>
            <a:xfrm>
              <a:off x="7162800" y="3733800"/>
              <a:ext cx="914400" cy="609600"/>
            </a:xfrm>
            <a:prstGeom prst="ellipse">
              <a:avLst/>
            </a:prstGeom>
            <a:noFill/>
            <a:ln w="508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+mj-cs"/>
                </a:rPr>
                <a:t>Z</a:t>
              </a:r>
              <a:endParaRPr lang="he-IL" sz="24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4" name="Oval 6"/>
            <p:cNvSpPr/>
            <p:nvPr/>
          </p:nvSpPr>
          <p:spPr>
            <a:xfrm>
              <a:off x="6705600" y="17526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P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sp>
          <p:nvSpPr>
            <p:cNvPr id="15" name="Oval 7"/>
            <p:cNvSpPr/>
            <p:nvPr/>
          </p:nvSpPr>
          <p:spPr>
            <a:xfrm>
              <a:off x="7848600" y="2743200"/>
              <a:ext cx="914400" cy="6096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 smtClean="0">
                  <a:latin typeface="Cambria Math" pitchFamily="18" charset="0"/>
                  <a:ea typeface="Cambria Math" pitchFamily="18" charset="0"/>
                  <a:cs typeface="+mj-cs"/>
                </a:rPr>
                <a:t>C</a:t>
              </a:r>
              <a:endParaRPr lang="he-IL" sz="2000" dirty="0">
                <a:latin typeface="Cambria Math" pitchFamily="18" charset="0"/>
                <a:ea typeface="Cambria Math" pitchFamily="18" charset="0"/>
                <a:cs typeface="+mj-cs"/>
              </a:endParaRPr>
            </a:p>
          </p:txBody>
        </p:sp>
        <p:cxnSp>
          <p:nvCxnSpPr>
            <p:cNvPr id="16" name="Straight Arrow Connector 9"/>
            <p:cNvCxnSpPr>
              <a:stCxn id="11" idx="4"/>
              <a:endCxn id="12" idx="0"/>
            </p:cNvCxnSpPr>
            <p:nvPr/>
          </p:nvCxnSpPr>
          <p:spPr>
            <a:xfrm>
              <a:off x="5943600" y="236220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3"/>
            <p:cNvCxnSpPr>
              <a:stCxn id="14" idx="4"/>
              <a:endCxn id="12" idx="0"/>
            </p:cNvCxnSpPr>
            <p:nvPr/>
          </p:nvCxnSpPr>
          <p:spPr>
            <a:xfrm flipH="1">
              <a:off x="6629400" y="2362200"/>
              <a:ext cx="533400" cy="381000"/>
            </a:xfrm>
            <a:prstGeom prst="straightConnector1">
              <a:avLst/>
            </a:prstGeom>
            <a:ln w="25400" cap="flat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6"/>
            <p:cNvCxnSpPr>
              <a:stCxn id="15" idx="4"/>
              <a:endCxn id="13" idx="0"/>
            </p:cNvCxnSpPr>
            <p:nvPr/>
          </p:nvCxnSpPr>
          <p:spPr>
            <a:xfrm flipH="1">
              <a:off x="7620000" y="335280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9"/>
            <p:cNvCxnSpPr>
              <a:stCxn id="12" idx="4"/>
              <a:endCxn id="13" idx="0"/>
            </p:cNvCxnSpPr>
            <p:nvPr/>
          </p:nvCxnSpPr>
          <p:spPr>
            <a:xfrm>
              <a:off x="6629400" y="3352800"/>
              <a:ext cx="9906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Gibbs sampler: hyper-parameters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hyper-parameters are probabilities</a:t>
            </a:r>
          </a:p>
          <a:p>
            <a:r>
              <a:rPr lang="en-US" dirty="0" smtClean="0"/>
              <a:t>For example, the probability that a voxel v has H</a:t>
            </a:r>
            <a:r>
              <a:rPr lang="en-US" baseline="-25000" dirty="0" smtClean="0"/>
              <a:t>v</a:t>
            </a:r>
            <a:r>
              <a:rPr lang="en-US" dirty="0" smtClean="0"/>
              <a:t>=1 is:</a:t>
            </a:r>
          </a:p>
          <a:p>
            <a:r>
              <a:rPr lang="en-US" dirty="0" smtClean="0"/>
              <a:t>Modeling such parameters in Bayesian statistics is straightforward.</a:t>
            </a:r>
          </a:p>
          <a:p>
            <a:r>
              <a:rPr lang="en-US" dirty="0" smtClean="0"/>
              <a:t>Assume a prior: </a:t>
            </a:r>
          </a:p>
          <a:p>
            <a:r>
              <a:rPr lang="en-US" dirty="0" smtClean="0"/>
              <a:t>Then, the conditional posterior is: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747" y="2714620"/>
            <a:ext cx="643179" cy="41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357694"/>
            <a:ext cx="3276604" cy="51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572140"/>
            <a:ext cx="8358246" cy="67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471610"/>
          </a:xfrm>
        </p:spPr>
        <p:txBody>
          <a:bodyPr/>
          <a:lstStyle/>
          <a:p>
            <a:r>
              <a:rPr lang="en-US" dirty="0" smtClean="0"/>
              <a:t>Biclustering: simultaneous clustering of rows and columns in a matrix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26" name="AutoShape 2" descr="data:image/jpeg;base64,/9j/4AAQSkZJRgABAQAAAQABAAD/2wCEAAkGBxQTEhUUExQVFRUXGSAaGBcYGB4dHRgbHh8YGh8cGxsdICggGBolHxgYITEiJikrLi4uGB8zODMsNygvLisBCgoKDg0OGxAQGzYkICY4LDQ0LCwsNiwsLCw0LTY0MjAvLC80LCwsLC0sLCwsLCwsLCwsLCwsLCwsLCwsLCwsLP/AABEIALoBDwMBEQACEQEDEQH/xAAbAAACAwEBAQAAAAAAAAAAAAADBAACBQYBB//EAEgQAAIBAgMFAwoEBQIDBwUBAAECEQMhABIxBBMiQVEjMmEFBjNCUlNxgaHwQ2KR0QdjscHhFPEkNHIVFnOCkpOiVFWDpNRE/8QAGwEBAAMBAQEBAAAAAAAAAAAAAAMEBQIBBgf/xAA6EQABAwEHAQUHBAIBBQEBAAABAAIRAwQSITFBUWFxBRMigaEUMkKRscHwI1LR4RXxYgYkM3KCkkP/2gAMAwEAAhEDEQA/APt6uDoZwRWwRTBFMEUwRTBFMEUwRTBFMEUwRTBFMEUwRTBFMEUwRTBFMEUwRTBFMEUwRTBFMEXkYIvcEUwRJ+VJyrHvEm8WzD9fhz+mCLIqipkYBnByVNagn0usgRZZ5WBA+BEWqakvr3qoA3kWyKV+F/0nBESgWJGaTxpbPp2cn6gnKNY8Tgisdsd0HDlMU3GV9Zc2noQo+OYjlgiN5OrNOUiQTVOYsLEPAWPmdNI8cEXIfw9pinsnDl/5nRGIB4FEcfePh8MUrC69TWh2la/aat/gLu9kdisuApk2HSbfSMXVno2CLO8sKxFPKJO8HrZeTfr8P2wRY606uSMzDhNxUBA7FNeZveeUzfBEVlqZxDPG894BrWbUcx6oHTpEYIq1DU3SA5oSmYJqLLE0nPEZN7Az4n44Ii0qlRKghZHECGqC5L0lmOoX4XPjOCIFCjUUITJZcpE1LGBWMnrzmZJjroRGp16oqF4uc0pnEXGzgWn5+GY6zcilOi4Iyl7MBlLj3lUTM9PnYDlYiE71GpJEytMj0gBBNOmSW1DEZje3PkbkVzQcPmBaN4JXefzgTryN1K+IHgCIKU3yiWaMsBjUU/hVDmYGzaT8/CxEbdvmOYG7aZxF3oADWfj8TF9SKtEPac/WN4sf/wCk/MacuQ9k4IhvRcZozgQ2lUWlaPMz115fAk4Im5qSqCCFq5ic8E9pVEEXkQNOo/QiW23eOCwDAMskCoAAd1MWmYJB1HLBEU0HZ7s0Bj+ICPTcojqR/wCVRHQiWWm4QSGHBbtRzpVtG119bW4PKARNUi6PmCktcQziLtRW0GxvOmp/UiWSlVtIMyI7UWI3940I8Pj0EETGzPUXiALFQTlLqPUo87zr1535HBE55NpsKzSZXKbzz3lS0aiw8eenMi18EUwRTBEn5TBIQAkTUWYXNpxR4CQL8sEWOysV9I4JTXcj8SpxGIuRERzBkTgiJWzZmOd/xmjdzoFUCYvGoPPTBFemjB142MVEHoomKV+Vg3M+qbYIgbMjZVG8fuUxO5/MWW0ajQj52wROeTVO8HE0cZgpHeck38CBHUdcEWX5C2CrTpqrioDvc18rgWEExcCR4fEYo9n0n06ZDxBneVSsHfd3+qIM7yul2SkVWGYsZJk+JmOemmLyuo+CLL8vuwVCkghptGmV573L4f0nBFmPSMZRUqRdT2Q0imns6wQY6gjWwIvSrZ++/emN2InPVfppmXXoZ5E4IhVEcggNUcZYjIqwN0ANV/PHgfA4Ii0lYtJepM+7Fiagnle9NfkT7JIIl6bVcoJ3lgLwlhlfoOj8uo8ZIiCm4mXqA5oDbtTmE0EmIt3RY3sfkRWQvGYu4MzGRSD6RwZAi9/hIPxIqVKTKQqvUy91juxIGSikwVkkgiwGtugwRGohzUhncDNIGRSDxl5kDqv6GeROCJVVfSahQKL5EFt3HdiZAeNNSOWpEcCoXbMzwHgNkU+ukHKBOqfKDgiHTz5CS1QMJjgU2C1WFwIuHPwt1uREq03sA9QySrNu1sJprOXLJnKunOQegIocwgh3BPEezGp31TXL1kT0IOlyRVek0lc9QJEA7tTIKqhtllSAdDeRHMDBFZ94KhylyJJ7qC+9ZouJPcJ+HjfBF4KbFSM9QxTMA0wNKZgSVgWqEXsCB1AJF5S3pPEag4tcqGJdOQE6p9D8iKqmpkDTUzBoIyp3YqmZiDZzpeCD8SIj0yLCpUE2J3Q0mjT0y9Apj4jUQCJ/yPm3jFi3dmCog5mZpzAa3a3jgi2cEWZ5a8oNSyxlvmnMCdBaI0uRrgiQ2fy+7soVUYZgGiZHdmNRMk6ka+FyJXy/5cqKJUUwVrKBJYxO9F8sQ3CLXFzMzipbK5osBbvquKlQMElc+3nJUy/g2Qcqvq1Lety5ftjMPaVWNPXdVRavDOCvU846ktO5/FGlXQgE+tzIB/pGPT2lV3Gq8NrxEQrJ5zVcwPYzmQ6VdSmUnvdLf1vh/kam40+ie1GYwQ6fnLUAWNzovvfVYqPW6fcYDtGrwvRaTwtTzb8t1Km0Ih3cNnBy7yYEsO8Y1n+2LFntr6lQNMa+ilp1w90Lp/KG/nsghEetMz/6gIjGqrCT2rynVosN4EysWygBpIAOpkhSOH5TztgipT8uMaqJCEH2ZzEEErAaAJsbnw8cEWV5w+Wn3TEbmQ9RV7xWQjwCRE85i1yNcU7XXdSDS3dcF0VGT7pPi3jjlc6/nDtWUEHZ5ifxdSKJ69b/ABg6zip/kOi0BW7Na4h5dnh+fJODzgqFgZpd6NKntVfHxP6kaYiPaFXSPyViV69RvuRnrshr5w1AHZjSgARG80yJM3nkP0HMYHtGqQLseq7tFcu7llm95wN6cp0jiFer5w1c4ymlMgmRU97B5+JjxJ5E49Z2hVBN6PwruxVDLhauYu76Txulz51WKK1LPlsIqxO7aJvpA+g6DHrbbaIvGIUtGx9oQLRVDe5zJGcZYDqiL5zO2aDSOVyptVswekTz6mZ636499trA4wpH0atJ4FTJwlupg5f6VB5yVGjdtRKW1FXSKo0nwj4fLAW+q0eOJXTWdxSIteFTSMp09Fer5xVoJmjmiQSKvSjrfwB+QOs48/yFTDL8hRCrTvNnKMcMZ4Vj5yVCytTalGcAyKmgeoDF9dR0ueWAt9Vph8IwPs73U7Zg6Jbd592fLNB2jzmYAKGpZ2UxIqxamp1nSAv6DmMGW6ufEYj+ksNGu8mrXA7psTGcHbcyjt5xVQ0A0s2YE2qab0Tz1kn5k8icG9oVJxiP7XtncxznOqe5iBGd7SeN0On5xO0waJp5VItUmDTaZv4R8B4DHju0KobjE/0q9Z76VLu3R3uM/tn+EwvnA5MTTnNb0mmamZ11m/x+eOf8hWGcfIqu6vWY5rnRd16pal5frESTQ7vDapr2w66RaOhI6Y7/AMi+Bl8uqvPtFCKYacSfF/68cqj+dFWJDUZUcdqvey0Ta/W8/A646NuqgEmOFb7prGkvnxY04/Z/y2KPT85Hz5WNLPM2FTnUqAc45n9TyOPH26tm2IVe2UqoitZ//FgCTnI97+l5T84KsXNGCsW3um6E6nwH6DmMRu7SqxII+Sq2m0tunuc+VYecFYzBo5t50qd3eDx71yfiT1OJP8g8OxIj7qwK1EWhrXHwFumd85eUpal5zVCsg0MhUFbVfd1AZE6Wj4DwGHt1QCDEhWzSbTBZU99vvbeW6JtPnDXJlTQsTMirrmpHkdZv8YPXHre0HwZhR2d9mhzaxN7SMo55ldH5meVzXqPBUqEERnBs7iCGMQLxH9IxZsloqVHFr48lD3VeiTTtEXxjhlBy9F12L69WH5zAdncgy0Q4W8SddeHNgixKKy6TmYZvWbPF1sVi2o4ABNovmJIheXyQpiR2yRxqtpr6L6o8DfrpjN7S/wDG3qFUtnuDqFzjsYiW7nvV9vGJew/sbqiCO7vE+vKu7NJu2tT8VemBIxx314TwaO314XtNmkd7Wn+Kvs/fxx7exz214XLrojxevCornKLnQfir7Zx6Ms9teSumgRJd6rZ81WP+qpiT6/4gPI8ueLVixrDzUtnbNS80yMV9Fx9CtRcv5e2qoQA6CmZ4e1ADXHPlHDNoEnWLkS3k8AQCDJYcIOdcuXW2o4gpSxggdMESXlxzuzdrVX1qpyV7cNlH5eXxnGZ2mfA3rvGio26CwNJifLRcoK0NUdncQxAG+GWCKPh4/c4ouJIa0fXot6rTqVLNQstNkhzQb0eLDnWdSm66lnUszqwdTlFYRZqkTbQ/emIg8tGGPnyVj2eu6y0iyi0VGOlt52cnOOkYKqVOKQ7GBpvRF6a8o+f1xy5zgyD9eEtHfMsgZVZdDhg7WOCiU9pbew1jBIG9UyN7lBj76Y6c0RIPryo69gpCiKlGoXNBGM/FmR5ZKm1k7prsIQ33onuNzxxTf4hj68Ljsm0OdbmQZLiPDMjLZVrVGDAy0C3pVE8VKCfHX7OJmmQ5s6nXotOyltRlalMm+TyIBwGw4Q9vSx7Rw0WArASctaOXP70wo1HeXVddiWysQAaYLNXHEgTigV1I2Yw9TNkW2/FjFGRMfc+OOw/9TjHXorlK0F3aTQ5gDPFBjMYwbv5Cc29NAajrxiO1Ak5qkDTn0xFSeS/++Ss3su3ValqeG0w4AY6w2cTHCHQRhRALPLJeawkHdrocH1ZdhpzwubZb21O0C5sBlMnLAOBxxHGyb2mo1gJPENKoFt4AdccUyL0k+vKzuzBQZaHVKtSB4oxkTOAjnJZdTeLwLmIQCDv1luyc3+f74sNcxzS4nONcsF9NZa9ktFN9oe8A1B4gBIbjp5YpynnUEguWLzBrLaWpAx4C/wBnERcHPxOHXlZtatQtNoax7g1jQReGZjKRuUptW1sXQSwEg2rAe+H9vuMTUWju5n16rQ7JsDKdic+ZJDhiJyIyPmnNpYvTFMswDp3hVGawpGx+/riqDdJdOXPRYVAmy16lrBvGmYuu93HCI04TCViSddfej23GPXYHP15VS10QKrXseSMMJwmdlnIZYrvKgtaK49yD0+f1xKXEMB+6+mrValGytrCmDhJkYZ+vVaVSpcXI4hpUA9dcQtJvfPXlfK2EPNqccyQ7CZ1+yWkNm7RwcolRVFuCppa3X5Y9vOa0fzwr1Ova7NZ6R7u83GHE4mPrslvK0243B5RWAkZqPh9z44nouwM869Fs9gVy9tVxaCLxkxMG6cF2nmQ531UXsnthvXbkNMWezcXOM+s6lZVlbLe9kmZG4wK6fb9nqsV3dTJGoiZ08ZHy642FZWTtmz1abIzs1cX4SogAAxxAStytwDOUSAATgiSpO61VEQJuxpgAklQSHUAqDabSCRMxwkSnl9DlPC0Gsp9EIN69wTd/+o62PPGd2lPdtjcKpbPcHULnXQwbN3fdj28YeMZenKzGm6y6cR0G6u6mTZtan4Y6YeLHDfTheDwg+enC9VTIs2qfhjpj2HT8tOFzdJdPTThUpqYHC2g/DHtnHvij5acqV0loA40Wz5qr/wAVTsfXvkA5Hni1Yge+HnopLIT3ojLHRfRMfQrYWD50ox3eUExOihoukGCQMEWNsJhqcgC4g5YIGWNVI6RIk9eRBEn5wZggAVr1nns0S2SodBMr8b3k97FDtADux+aL11Ok+k81CJAJE78c5rFqU1gyq31lafSlrb4Yx5fOvoqNOvazduudlhG3HCI3eEi+YahJ71TwnHmP5G5UDe8ugNGE+U/ykdsVlylEJlTIVUE9mgE2viWmQ5pDvtstvsx9K00KlO0uEiAC7GNTH3Tkg1JgEgRMISBvdJiYnHEEGNPLdZvc1qZFMghhOWhk5xyPRZez7YWMMCQyixyQOzeZtfFh9KGyBlwNl9La+yqVGh3lAAPZJlogkz6J3ZGzGpmvFZgJCWUNSgC2nTHFQEER9twsu3sNKpTNJsS0ExqTmTzurbMc6AssHxCE/ijpiJ8sMD7KnbGvstUsou8P/HLKVWrTuoixUyMqQbUdRF/8Y6DvAf64UlC0H2So8nxAiDqBxxur7OpaM6k8cjMEMRUqQbjphUID/D9uU7SqMoWi9ZobIbJbhO4+eapTcliuUwBEwluyU9LY8e0BgP8AGyjtdKkyysrSAXAk7lMhuPW8/k94PnjmCdPQbqqKL3tDhTwkacoVNbSRfKLkJ7DDpjwnbjbZc1n3XPbTEDYZZI6rfTn0XrT8MeHP/W4VZ9S5nh8t0BaKwpKqToDlp/zecY6DnAQJ9OVcp2q1NaWNc4ACSAchv5rwmzW7ogWS3DSsLWwdMZZ9OF1Wa4Mbh74k/wDI7ncoO01GFcBQ0SswEiN48zbFhgBpyftutyx0KD+zy+oBMuiRsMANOiMaYiQgLZeSpPogNY6WxWkxB+2yw216pLaVVxDDucI/hD2Wqz1jKkKJsQhGYVV8NcWKjQxmGfluti20KVlsk04vkty966Rl03UjQqsyBmICaZKsSY0xEJuEHbjZU6N8WeoythA8IO843eUy1ME3UG9pVDaaekjS2ObxGA+3Cy6NoqUgWsMAnEAwJwz5xW7/AA3clnJmcpucs2qPzGNSxiKrhwFu25jadqcxghsNMDKSMV3uNNV1i+ctHMqXGpFwSTI0toLa/D44Iue2WkN6tlADCOBxEEes05IHXT/zDBELy8BlaAk75ZyhiTfaO9NifEWucZ3aQBptncKC0Ma5sO3WCxtp6vsH2/jjDuiP65WT7MwMiPruvWFzbnU9Q9Pjj0tH104UposIy332UTUW50/UPs49uiflpwve5ZMDjfZVp90W5ewfbPjj262PlpyvTQpxljhutnzU/wCbp2956scjzxasbR3wjnRTWejTa+WjdfRsfQLQWJ5zd0cJbUWGaQY4SkjNJy2m8QNcEWPsNR1yAggEgySFAGWDJzMQLgZkJupIkA4Is3zgtShRdqtSCtMkAlakMQ5k39b1jIiAMUO0GywcfwndNf43kXW4kHNw2HK5+psrlTJJ69itzFG+vh9xjKDgDl6dFJT7Rs7KjGtpOEgxwNvVNVKJLAwe+D6McmqfvriNp0j05Kx6VuZSBYGkjgbylqtRqcZlqOIMBaK8MU1kajU/tjptMPb4cOo4WnSsNK32c9xFJ2F4v+InUDgYKybGQ5IkEmZ3S6GtmjXp++JDUl2P01lS1O1GPqhtQEgADi8ML07Tj0SaqnCooupi5NFYPZvHrctMdRUDSSfThaY9vbSqVKlcPbGABxz9ZKbp0A2cIjId6QSaK3IakSRe4PX9sclxa7xY+XIWc+vWoVmOtLu8aW4AZtnAA/8ArqFcJmUFFZAeRorItV1v1v8A74iEg+LHy6qk29SqFto/UjVow/IwU2hSFWA2bJ3t0pExSnnaen7Y9aJnbp0XNjbfNUuHgLvciDEYcmFVnZnAph0AcTmorfjqAwZOvXHfd3RLsfLqrpsNKy0nOtUVSZi7pqJ6SqlyHVFRwxDZm3K5SRSUgzPy+mOTTJp3jiNo4Vb2O/YO/rODmAAtZ8TQTBEb6rytRJ2gZVYAC53Igneibzaf847YYp477cq/Yqvddmu7w3iXQADlOAw41KJTpMcxvlKrlU0V4ezcGb3k3+mIXEBsRj04WRVq0KLWtNMl7fecMnYYdIGCaUGbBhBv2YvenPP7+WOSMcR6chUTdJJeLwJkADLEJdNmYAA3A7vZLwt2t/r9zjsPECB1wzzV+nb6LwLtJwJ98x7zNG+X4VQUiUcZTOjE0V4jlpXAm4++WD8IkenRTW2r3T6JIlpBugZsH7TsVewqAMjs5PeFIRBqPAJnlr9cSFrnNluW0cqWtRr16IfZ6gZTHwHORmf/AK0QqlN0l5OQCSoorJikABM9b/THIAe0Nu47xwvKJs1vpMsrqR7w4B590HU+YwTFFQWhUZSTmJNIR6RZ56nX648cHA44+XKrvZaWvD67+8A8IAGIxwPRuqVpOMqhKdRZW/Yr7FSPWt/nHpY6CXfThXjYrQ7vKtoqNcAJj0Mbo7o+bUxe26XrSj9L/Yx54YOHp0VSmLMaL2tpG8SMfzfPyXS/w+A3lQqrIuSysgUjtHm4JmdfnjRsEio4HOFO81RULa7774EuGRGg8hgV1flF64jcqjdcxI+s2/Q41UWDtHlTeVFWrAy5s2UXsDmiZBAIif3sRD2UBmUqCQrKCRUvmmyw4XMe9czMCdBBEn5w1OFpP4yDiYtHp7cPdP5RYfpjN7S/8beoVW1gFgncLnWa2qdz8/t/HGHIu/2d1lF1MU4J+u69ciTdNant9MdXh9dTsuxVIw677KK4kXTWn7fs4YT8tTspGAB09N9kOkRlF07v8z2zj0uEfLU7r2o/7bra81CP9XSuv4mmfoetsWrER3w891LZSC/DlfSMfQrSWH5yATSJVWjNAYE9LQNZ6YIsnYe+kRI0Cg9AIXNwZhFz11MYIs7y9WApG63qvMl29R54uZtysIgaYzO02ywfmirWmy9+Bxj6LAeghpvZIaCe/rFH9hjIvi8MsOvCg/yDhaaQcfExpaOmvXNMOZInJ3x7euap9/rjgXQcPvuVnA2elUN3zz3Kz9or06Uk7sMwk2qHSmn9sTNaajcNOuy+jstkq9q0WBoBYwADTA7+adSDUvu9Pz6b37+fhjk3QY/ndZNbuGQ1uUic85g+qymrJVIR90bct4NaTziwGimwub99l9ZRsZ7Psz69mBAjUg5H5pqmc28HZSKrKPSaBqOvj/jHJuBwP87hZ1UUKFZj8Ye2T/7HbiV5swWrTzOKZLAgxvBYb5f6f38McPIpugfflR2usOzbT7PQwDYInEyROalSjS3RQhMuUAjtOQox/bHt4ze/nhcU7TaTX9oBF8TGGGOeC8pOKjDNuiA4IjeAyKlQDHb7rMs/PlXrXTZ2eCaMhzhBnEXSJw80U1FNuzhQQfSc6Sn78PHEJaA2d+uyyXWYU6LautQSMdsD0Xq7Qj1IG7MH+ZqKoHwx3cuYn77q1/j32NgqVRF7ndebIFYZuznKptvPduP74jqENBH87FUe0K4st6hk0yMc4ic0zVcaNkjMPb9qnGOWAXsPvwqFgpsFW/R97HfLVKnZKZABCW8an879z9fDEjKhbEfflatm7UrMhzCIOGWs/wBKmy5SrKN3C8K+k0yUdfv++FaAAd+vCk7YIptZWdm8XndZ0jIJiV3kdnAIPrzO8fHuF2f53XDm/oCq33iY4hKbTs9HKWIp3Uk+k90B/TBlR2DRHrsrnZ9vtheyzsIkYDDzxKNvEfiOTJnj8ScwqrH318MdwWvjXz3RlGpZbXcb/wCVwJ3Fw58Tsq7JTGQM26llExvIstUfK2InuGTch12VS2Wqm6q6hR91mU5iRuptGz0jLMEsx95zaj/ePp44kFQ+6Pvwp7NbbQB3NMjHHEbZ+i6z+HjTUqE5M2S+XN7x472L3Z4aKjrv5muKlOlTrObRm7hnnOq7zGsiwNvo1ahIFLJDGGDd4QwBJjn01Gb44Ildm2GpILq4II4YLCLSTJuLCVGogDQ4IlvLHk+s6nJTqN2qmxVeEGtJA5LxLY3uOmKNvpPqMAYJxUFoYXtAG6xH8hbUVI3NXu+8XXPP9MZPsdePdPzG6ptsz2n83XreQtqk9jV1f8ReYtjo2Ov+066hSOpOIiN16vkPapHY1dU/EXkIP6Y89jrzkdNRsuG2Z8zJVU8hbVlA3NWY96vtk/0x77JaP2nTUbro0Xk/Janm55JrptCM9KoqjPJLqQJBiwxYstmqtqhzgYx1XdKi5r5PK7nG0rqwPOmplNIgkGT+JknuzaOK3P1dcEWVsXfEgmY4W4rQAJUCTEn9IvOCJPy+JpkszytVz6VDoj2OUQoj1eVrkzjO7ReWsaBqfsq9e0OpxTaAb/h6dOVzbbfLBQSbGSKotApHp4/c4zO6IbeJ9eisN7GNKg601LwOEA5EHnyVds8omm4UXGZbmqObVfDwx0yjfaHT68lSWLsNltoCu9xBk5YiGnfzQiu/pzmfMFsq1l1NNLExjy/3OGnXhWDaD2LWFIgGmT7z9AOFopUOa8j/APKPeW5femInAF2B9eVgV6dJ1SaLi74s+ZPks5tkZXLS+UAXNZfdMOnX98TCu11ONeq3rP23Z7RY20yW94R7oGszmnNiBQvmZr1WYTVU2JpRoLDw/fEdV17LTnkLL7Xrm0XTRxLAGkDDEETPPKoWNMhZYqYAJqrMkVSbR9/LARUbenHr1UlIU+0bM6uXQ9oJIGQAwBlePtD3scqiCd8usUo5eP3OOrrQ33sevRdsstnZRANQ33wQ36xwMPmvEqGmBmJBNTQ1V5vUjQc+mOnRUfgfXqrloYztC0k0jLQ0SW4RGeHG682Z2PG+ZBBPplIg0lF4HX98cVCAAxpnz4VPtF1KmwWOzOvugjHB2GXmRiV5TpVFqs3FBYxNZedUEWjpy+WJHVGOAbPqtCtb7FaaDaPeAERMDHAQfXAqDbSFy61MolN8tju3IvpfrjjuQZdOGGM8Kl/h6dZ7qpee5wIfuMiY4TOyu7EyGEEi1ZTeaR0j4/ZxxUutyPryFT7QFlsdOKNSSYInDCYQqm2qCozmCRfejQ72+nh9PDHVOk4tvffqu7B2XaKlmNW6ZgwMwSD/AGh19pyI7lj1TtlhwRRvpbXn/fHt0uhvzxyyVsWN9qNKziThD4zY4ac5JmrswZ8+eoCDYCqsHK7kTw89D4Y8FYt8EevKpM7WfZCLJcaWk+8feF7Ax00VFmoiqS11IeKqypNIRyuccE3DeHljngo6tVvZ1odaGmQMacnB8DULzZNlCPJepEmxqqReosWA15fOMSVKxfEfXlXLX2w61tbTptboSRgQBgcdtSqU6jlVucyiXXfLwylWJPObaf2xyboBxwOWPCObQoGrULv06gAY4/ERnG0L3adsCzLGZP4o9ql4eP3OO20ycZ9ei7sfZj6hvsJjcfP6Lqf4fVDvKivIcJJUuGgbx40++WL1gAvuIy6pUot701aLr1MwA7cjMeRwXdY1V4sDzk88dk2EA7TUKToAjsTrplU9Drgiz/M3+IFHylWqps1KrkpAF6jhVEsYUKoJJmGN47vjgi6/BF5GCLFrbdUlu8AHqCMoaQtPMOIWUTcSCTYdcEVqW3OzASVlqeqjRkLFZtFxE3v9EIqDbKka1DwoZKCZNRg1gsaR8hPU4ImNi2l2qAEyDvfZ9V8o0E6f5wRV/wC1X/8Ap6v6eCnmL6nSdLTgiR8r1d6il1qUiMxy5VJ1UDvESecLPPwkiT8n0gCjKSDOXKUywuSZJBM+zwyTPzwRZfnGjhFgMBvnzDIicOSpyButxrfmdcUO0IFOT+YLu/QbRqmqQDdN2c73/HmFh7VkKsA6U25sDTlT2UzfnYfYxkN7yZMnj5KlYHdoNeKlQOqM0YciN/Io9QBrlQDm55JF6kfv88cgua4QTE/cqkyraLPXaKdUlkiQMsSZH2PRZe7ZVC03JOUyVKSCKaRMHXFm9eBLvzBfXi0UKwNa0sAaMg7UE4xOi1Kzw405WlPeRN8VmtJOH5ivkbLZ3VC8tOEuxjScvl6LPqNUzkkuKcCQSmUDdtrJ64mDWd3GvkvorLTsPsAYwtNWMCPemdOYRaZbjzORNVsoJTuZqURfu8sdOwIj8xC8q92KlPumBwDfERlf1nnU9FZKoCRUcZwCYZqeYGK0G51j+mIrrr3hBjyWfUoVTaQ6yMPdmAbo8JGoPEr0VlyiXXKVknNTju0tbx/vg5ruZ/0va1mruLoabzTDRGMccLxJsKhg57Zil+OpAEnWNMdum/LPsrVoIFpDrHi2GghmQ/cT90OkrWJZsuU2JSPRr4xrjx5F3DP+l5a69nLQKbRfE4jOZ/jBMU1femWYreJKwDvBAF+mPHEXcM5+6gtNezezA02APDhMEXiNSeCc15QQKOIhnyi53eYnI3jMx9PDEbi5wMSBh9FRtdW0Wq8aJLKR0HugEfKJ9Uek/EbxxG0p1p31x44H8jdVbXZ3FjdcsYyxCAmQxOWYFiadvS/sfr446HeXcJ/JVxvtzKLRTc4jHEa/mEoUEBywzL6oJSCuWlpNoxI8mAAcfLhaNoqXqVKnSqXKl3xEHxXtbw3jBElt7ZjlEaFInePPPHsAMxz/ALR7KLbIC9oL7xGPvRGB/hXJBUhXAJXVSkr2YjnriDxCCRgOmyxh3tKtTqV6Zcxs4OycI/lAobzMVYt3iQ5K+8WBE9MWX3QQ4fLzX0No9jZFeiWkwAWNzxGJPQ4FSglo3vEAM10luCrGbin/AGxE4+E4Yf0q1ptQNJ7zR8JHgGjDrdw+aPWRbhioMmJKT3qV7n7nHjXPGUx/pUbHXtUE0w4tnGMh+D0XRfw8DZ3zznyGZy5o3jxMX0xo2E/qujKArtoex1qcKB/ShsBvugxjHM5rtNt2xKSNUquqIglmYwFHUk41V4uV3VXypOdXobATZCCtXawJu+ho0DaF7zjXKDBIj/w681F8n7M1MAZnqu7QZsWIQfKmEt1nBF1WCKYIsCvXbjaaUA1Tq2iIEv4zqOlxgislRs6gml36Ysx92xaPkeHrgiBQrMVW9GSlL1mjvsVv0IH64InfJ1Q7wCUjtDYmYZyefQrB6YItYnBFjecQJC5TxXjhz80Hd9bWSLWBuInBFibPQZKiEgqNBooCASJZbqBMToIMAQcESnlpDujlEdpUJy0zfhfQNcmfW5m2gGMztMAtbI124VS1MpvusqNmTHTkrmjSVw002nmTRF7UTOv3HhjON5kY+nRaTqlrsvdhtUXYwA0GUJxlYESCTnF90Paqfc4hzOA9OSsDwPdfYIbnBGM4z80rTosWOUMsC5NEcXZrBHw0+mJHR3YnHyyWvaa7W2Fnei/I8IGbROIIRC0vxI5vA7EWitY66DX4Xx0GQfD9OUbY3U3XKDwwReI3kYjqRh1VH2arBzPK5bruFv2bDHAuRg3Hpwo6FpsF1vdWVzamjo90/wCsFSvTZScwZyXJUigvCpejCnrHX9sTtAOQjfDM4LTsLmVie5HdjG8HYXnwZcODkrVaEqWdC7Bbnci9q1on5f74iaXAw3LoqlltNZlRtCzP7tkgAbE5n54rw7Ou6HZtlKAldyJ7tHlNj4eHhhedJ/jouRabX7TUBqS5pIDtAODzjirCmxfjl4YEditjvKkXHQY6cA3Fojy6qeq6nQpl1lb3cyDyIx+ZxRmpsFuGIym26HsDEEA5D04WCC19YXWwRMkjDJWKtn0aJ90PeDn8MdBo29OVZp06LmF1zGfulweJgyOWULLbkQ3ZPpfpb42x1cNzDI8cKUWap7KDSeGseCA3URv1OKZFAlpAIk+6HtUj9/4xzMYEenRVhaO7YWPBImMBhOQKTWoCV7KoM0CdyP52t/j+o64lYx1wY5cdVrUbFam2YHvhDZIH1jrI+SOabZMpDEFeHsRwgLSsfr9jEDo94D06LKrFrnd8wQ4e8Yxe4/EESnSOYmDEm26A9dz9/riR+0enJXdvqAljCCTIx0/BqkiCYCo6syni3C27Hnf5fTHV3wy7IccLXZRLKd+0OD2MzaDiROn1TDh1qAnMw0gUV1NVb/AD98ehrXDAQenKqWWjZ67XNZTuOkm87AQPh6nRV2enduFgwVZY0ReUqRF+X3riJ0hnHThRWqpWZZWEmWYw2JLd56r2qQSQ1N2IJg7kQAGpW1v/AI8Md3SASMunRdUrPWZQL6NQNYSCW6k7+QwW55tbcdm31SqKtQqgtToyzlqjBVULqZIF4HMka4vdngXzdEBGGi43qDCxv7TnOp8zitrYvIlXaqibRt4AynNR2QNmp0jYh6hFq1cRr3V9WTxHXUi6rBFMEWGvnBp2bXE2IPrBYsImDP2YIr0vLuZM4pOeKIEGBE5idI+txbBFgbX5xlWqJu3s1ZJFVQfiOC3h08cZj+0briLuU6qsbQAYhVXzqJYHdN3kMb1YumUjuac/jpGOf8n/AMfVeOtMZCVSj50GF7N7KutVfVYi/BqZvh/k/wDh6o60wJAWh5C8vmpXRN2wzZxJqKYiWFgoM8tfjOJaNu7x126pKdYOMLV8t+T3qspULYasSL36ai/MY0FMsapsrUHUsFGaQu7zZiYYd4nL64EETB4eKxIps20hq6BdZYjKWmYbuq/ADB1m3dHXBFlecNRN2MxQzXcC7tfI8y3MwCLWEQLjGd2kHGmI/MFxVpWh9JzqMQ0EunbjzhYtSMpjd+E5+lL7/TGL4b3++Fl0+6Lml2QGOaI4WbZO8InP7VTHgiRO/O5UFGS5oq5SJicpPrCzfKBlEQ7rMyN7yPRobeGJ6QYLztPPZfT9kU7NTqV7Q2e7BEbxGs69FqZkDer/APL3n74gzdhGfO6+UfTq1q5iM8MSPiw+y51VovUhN3lIAE7yfRP/AJ+WNCS2lLs/PZfpZfa7N2fer++0GYiJvaawtLyWFG9A3dtocevyaj9fpiCvEg/zuF852269WoOP7G/Xj74ouwKBTAbdc9M/877/AFxDULb2H35Wf2rVpOtBdR1jPoqleME7rKFOXvzGWjr99PHEk0+7IGfnwp+8sjbC5tOb5ul217WOMoCpsCLMjdznPvPeVMd1i2YP35Wj21WY17W1dm/The7GFzMW3eZdIz86Sz9MR1SO7AGR67LN7Yf/ANpSZQ91zTN7rhGo5RgaZrQd3muR6TTej5a4ZNkRE87roCtSsbX04uXgDPr6KbMRkE7ucozRnjuPpiJ9yTHG+xWZbW0HWiqWZYXZzy1RoTP6n/z9ql/jHs4Rh67hcsfUFnc3DNUdEOQjJYg3z/zf848Y6B/vleWGvUoseHR4hHqfl5IVNEAqejv/ANfs0se1HSBl68K12jWfVpUW6BsevH3Xu0um+ULu82ZZnP3d4+nKZnErB4Dey885Ku9n0qgsbnVvc8cRne54VK+jEbmMvD6T3Q1+f0xG3u4A+eeygsXsf6LHTPx/0heSzT3pnd55aYz6b1ettYxYtGQjLz3Wv222r7O27/4pZM5zHGkKUFUEF91oMkbzXJVn6femInEFhubY57KtaKoq2N7bHoDfvft0jXNOuBmkbuLzOfXNS08P8Y4BbBBznnhYtmdSFmcyr714RGUc8yt/+GeTM+TL3Tpm95U9rGpYp7107BbVuNX21zamzfovoGNVQqYIpgi4f/THhMG170wDYg2M2jSwJ0uMERipNISAeOQDmJAymIUcI/8AE01tbBFznlEdtVs3pK34S+P6/Hnj5aqD3jsNXaLIeDfI5OiBTW4s2tP8JfZxwAdttOF4Wub6acKtNbCzd33S+3j2DHy0XhDrkz6LY81B/wAVTswvU1pgcjzGLdkae9Hnop6DC2qMd1tpsNcgytTU61BoY5hhPPpoB44+gWkvdoL0qWVswbiy9oFvmBBztIfkYIgSRFwMEVNj2sEKpYsSwOViGMZI4jPaCbZbEzOCLM84KvZMC7AtUqKO1Umcj2BWyEezytznGd2iHXWkaH7KF7K19lak2Qw3nbQN9xOi4/aqdREfifKIgmuNOxH38fHFNtRjnCD6r6Wy9oWS01qbWwXkGWhvWflgnqmykOIqVCM661h7VWeXj9xiEV5z+vJWGzttrmfqtaHSch5D6fVD2dhSBz1GFuHNVmRu1nlbHjyajRd+q9t7q3adNgsbQcDeu+GCTh1Trkh5VmPganLeyTEfemI2mTB+vKx7NXc4mnVhsZQZ8QMAHqcEjtFZHVFSqSVBiKsEzTbUxiRge2S7LqtywUrfZXVq1rpQ10TOIEZxsnBWzNZiQpKmKmjBqdtMckETOp30kLKqMq2Zri/3nOloOrCcCNhsEtWYsq5XYoLlxVgxFaeXI/08MdMN0m9ntK0bAe4qP9oEViBDDiJnDpIzQ67NumpqzEsoKnfCSAKN55ffXEgi9eJyzxw0Vml3XtDbZUwDJDxHhDnaEa8K+0UySrU3doqCRvgBAepPLraMeNqQ6H/VeWe39y99C2tDJBIMSccumAlXO0+jGc7xVaE3tiTSBINrwLz88RXHBp2Os8LMNkqtZVgHuXwS85tGhbtJGKYLB3zB2kHLapa1QEg262x5Lm4H68qpTfabCw0HNwdJBJxg5R9uUvUZi2ZSSsA+lAtunGnx/flj1pApkE44a8KzY6lGhY3Uq5h92NzM79E5RMGczE5pg1La0/DEZcSf75WZaLQ+sQ0gBojEHYj6rIp0KgCgM5FpJrj+d+4+xi02qy7ifzFfXt7UsRZLyAcYF3pH0K92igchyVKjOFgg1wIMUbTHT7vjzvf34Dr0Sn2mA6LWxrKbsWmJJbj9ynztCoVTeGS4IBqX4nfwjW0eGIyH1CXDLrysV9C1W+q60tbFOIlpwlueG8YlAq7VUUlo4QJnej3Q5fHBrGFoF7HrwprLYrDaKLKLap7wgCBv16Ypn/VhjCPmOYEject4oP6dMed2QfHgOvKp0uz61KuTbJayDBmZPw4c76JaqrMWGZgpUZSKoB9HUm0Wx6xwawHXrwr1gtVOhY2OaQXtxc12MY4Y6yg10rSYzQGIHbC4zUoPx1+zia/Tg4/mC0qNt7N7oh1QBzsThkYOAO2I+a7LzIObaKrBiVNMRxyLO/LUYs9nHEg59ZWTZnuZZm0KnvAuO5g5SemWy7jGsu0lsHlSlXzilUVmQlXX1kYcnU3U/EYIlj/rP5I8bn9Bb/Phgi55WphFIUSCTYNFm4YJXNHMysS0gGRJEUuP9Oh4VBb2myk5T0Gd2gDvWIAOCLm/KJG+qzk9LW9vx+uPlKwHeOyzduvn61IX3Fu7t9kCnlzDua0/b9nEcDjTfZRuZeDctN9lRSIEZO7+f28egCNNN101jQPFl57rZ81I/wBVT7utTTN0PW2LljA74RzurVmDO+F3lfR8fRLYWB50/h2nvW4fy8m18BpMA2JwRZOwMc4ECbE9RKjkrTGv1vpgiT8vr2RBFzUcLKIhWUqQVsflPFeT3sZ3aJIY2N/so6j3MLXTgDiNCNjwucagYOZ2I5qSkaUtbYzS/Zv0VodoMIDaNANcRg4Zxr9Uw5JIIYgZwLMkd6r4fcY4GBAI/JKzqcUiKb6ckGceTl+bpeq5CDst7w6kp7C9VOv9setEkwY+StU6bKtd12v3Bn3R+afdMAnPN9IjMkTvfhh+abqvUa1ouRjMzrnn9wgbxLgKikLYg0wb02NrcseXXxJkjy2UzLPbg1tV73PZqDl5+aKjyWy2hyDDJds1KWNu98b46IIOM+m4XjmPa65Vkl2LZ+Fuw4GiCjFgCBkToGTKbVgRpGHuZ4lWbvsrSyp+pUOEn3m6g/wi1ElbCDlswKSBFLS2mOQY/BwqVOuWuJOIHvN3O55GiFvN4Rl7OH0Vk5PUHQa64kjuz4hK03UfYX3qw76QMXaTjH/zkvabiwygsqkFppyTulMm0zyxw4OicYOnkqNsp1XA1A8tY/EM+EDYdDijl+PKBBmTDJ7wSYjAA5n8xXFKm8N72qbw90F2PT5aIQbMJWVEDusnu38Mcjwghw2+ijpAWQubWbfOHvRP5ojrUgwdZ9pJjNS8MC0nH+OFE+z3warRDRxglt23DxMDItmS/pfDHbSLvu/TlX7PaqJpk90CIOO3Pko7EqYBXKIYhk4jlo3a2vxx4cBjr04R5bTaL/jD8Wg/CNm8JqrBacgJzWPBI42i8ctfnjls6H8krMpd61wa2qQ2Zu6Z7c5FI5H1lnhT2ZZIPZaG39sSXhERHPkt/wBooQKdwUpyqjAt5H0TJBJ4UynNJKlOVRZFl56nAYHEz/tZ9F4p1ia1W+CCAHZScAfLRB2PaMwzR3lELnQ5ISppbnGOajC0XdumOCl7QsJoU+4b8Ey4D3xseiLtFNmNiywToVvelfT44NIaCCPpwqlhtFCzMcyo0Pk5nTSPutnzOottBq5alTZ8yCDSamSsVHnLmQreLyp163xpWEXXlpzjNaNak2zf9sTecMb+pBxA6DILo/8AuzV/+5bf/wDrf/z401AvnO0fw523avKT7VT2mts9NYUbRUKivVygAsEpLTAW0DPchQbggAi+w7BQanTVGqNVZRBd8uZvE5VVf0GCLjdpLLZmIIsRvxaGBvwyeUkaeMmSItGRRBnV9VqqpPCbZzM/9AAg30wRYHlGr2tbiPpK3r9J8LY+Wqx3jsdXarEqUAakzvrwl0q3HEdafr+HwxwI3214XXcN3214VVrcI4jp7f5z4Y9gRntqvG0RlPqtnzVqTtVMSdanrTyPKMWrGB3wx31U9notFQGTrqvouPoVprF85qIZFlZufUzmI9nmNJ66c8EWLsUl1LK0i8upWJAuX9S0gkAQcxmxAIkvLy9kYF965XLT55XvDGTf1uZkaAYze0gSxvX7KCswuLRm2cRuIxC59qTReTIv2K3MUb/rP2MZV4TgPTou/aKDRdptukZY5DZFNO6gKQM4tul9qpPP6488ROOfTkqretDn3qhl+8aafZCBKhpDFY4QKK2G7W2t7/tgW3gMMei7rWVtc0ywXanxOImTvwr7pg0cU5pndLpvpj9OfzxIXC9MenKtvq0HWi8aZgNiP+WV6dpxhKsyZiu6fNlHFuV92x6/LAMqd3M4dOFPSodoNsYqG0C4JlmpE5fPFEVCxYUwyAVGDA0V4mDUpbXQjn+2O/d94STlhpIXpIpXTa/1HkS1w+Bhyaehgle01zUxkVqa3hTRW3pptPM3+fjiJ0td4sT0Vd5NC0E2s94/DxDXYeQwUrh8gUBw2Sz7hSBApcp53t+2Og0YuIw2joubPSs96paHgXJxZMEzljrGqKaMNKKVuPwl9up4/fzx5ecTDvovfaKriGWl14SM8B+AIGzGVnI4bLcmiok7pbxPy+mParXAcdOF32lQqsLWh4LMbrRjdE5eZxTFSl2gZQVOhO6UyN6Cbzof845aSBBHpyq9mqup0DTrguEkjQA6HyQaVFgWIBCZVyruV4ezfnzv+2PHGWYjHeOF5WrsqUGiq2auN5x+InEYcDBFqUibgENmsd0umalI+f3pj1pgwRh06JZq3dO7p+LDMtyk6HyQzTYsrcQFiBuV1G9vP39cetIDIu+nVS2V1KjZO67sz4pIyIOkKu1hshKhhbj7BTmaKN4/t+2PAP3Dph0XVma0kCvj+ycLjf2+aPJWzK7EvEiktpd4JvoOuPS286QIA45UFSyNtFr7yjDGACQdYzx50CDQRlAJzE5bxRUT2UdfvTHLwHiAPThd2w0bX+jSbAPuziAEyGObhV1vfshftADz5/5wLI976cqiLIaTx35DzpAyxw+SVobMFLEKQpUZV3K8MJUm88/vXHrnOcyDn04WjaLZWrWdtJ5JqY3ifi2EI7BpkZgATbcr1pR/f69MckNggjHp0VJjKHcupvbLiQQdo0jriuj8wqcVqmUFU3YhcgWDneTIuZ6Y0uzybxkYq82q57AK2NXV2Uj4RHAXdDGsi8JwRZ217UjgZNoRb3IYGRBtZhGoPy+YIueSm5VbM15mBchhYmMs3jhgWg+JEWu7NTkrHGQIpqQBlPMmMvgOLBFzXlE9rV/8Sr66eOPlqpPeO6u2WBVLy8iSBLttkBXuPinrp0xwDztqNl7TYR8ROW2yoH4R/wBPtp7fwx6DztqF0xpb8U4bhbPmx/zVP/z+sp5HkL4s2Ik1h57Lux94akmddl2u3ivm7Ld5Y9aZzX8YjQfPwg/RLZWDte1ZnBqlXymUyKQQZzCdR6o8bWvAwRebBs6hlKKoUPlDKWzg5bBQ9tMp4iRYC9jgixPOVVZE7hH+oebufUqDvQJMW6DQaYo28gU/zZTNqilZ6ztbpjaZGfHTFZG31glJiMlgBfPGtIcr8xjCpNDn/wC+F892RZHWy3jvMZDjhgcuV5V2KkSFyrAcMBL65qt/qf1xIKrwZw9dyrw7Xt4f34c2Sbpw0ByjfAJDa0CqEG6hkIWd5oKaa4kYWkFx889lv2KrRtBfaHyS0i8RGZ2B0haNOhx3FPLHLeTm3s/CP7+GI3OEyM/PdYFe3UnuBo+/IGIwuzB81jbMVD23c5Rl9JHon+mLLgDT/wB7L7O1MNSxQ+bsG9llOmuac2FCd9G6vtDz6TXNRn7+GOKpYCJ++4WP2k+z0q1AvBnuwB08vvimdkjKPRwbGN5p22k/euK77s/75WR2g2kXmPeGI6wiLVAOU7uSOAcfdApa+N/6Y8dTF28PPPhZlfs5lWj7SwYNgPxPvmPdG2CX2JlzSu7ktlb0nd3lTTlOJqoGv35X0na9GKYZVyABbvejjSF42Q1AvBENI7SfQrpy++uOSIpT/Oyqt71nZven3rsjbPUZodOjFc5d16x/E98PriYuaWi9vzutiraqL7C01pzblGcYcpjYKYCENu7oo4d57D9fDFas4T4fvsV8v21XZUr3rPm0k+Lpwi1F1Vd33pvvOTUv7f2x0Ls3nffhS2WpRDvaa+cEYcjbqlq2xLKmKeVSDfeT+MT/AF/rjqnUFyNfPlW+ze1r1ncwnxmRlhicM+mK82HvOV3eS8+kmclKI5RhXu3Bv58Lv/qEUHWKiyqD3t3w/ti9jlj0lFqVqaVFU5M5ZfeaGo8fOcAwuaSIjz3Kip2OvaqBqMA7qDrBvAY+WyrtiylWd3BW3pNN1z+fTljinc8P97KHsv2enWshEy2b3WNJ43Q9lLipuxuZu34mm9Ufrieo2n75++617YywwLW8OgEN/wDrp19EPZkVaK0+zl1yn0kHgqkfDHBguL9uuy9tDu+tdS2n3aUObuOo19U7UBCkDd5gYWd5EZqWvjr9PHHHgLpOXnwsOkbPWtBqGbjpJ3vaRxut3+F/eqRkjKe7mn0tSZzY1LHHeu6Bb/a3d+1E43obMxlGGS+iY01nLxhIg4Iud84PJyogakjKxaCUWTFzedFnoCRaBgiy0zcAKuVk8BRQFVmvNiUPw63mxBE1tCDJlUCA9guZ4GUxlBsF6VPpgi5jygp31Wx9JV/DHj+v98fK1WnvHYau0WFVvOeQBGJ04QUW4s2qfhD2ccBrtttOFyA8EdRpwqUlOUSG7vugPXOPSDHy0XtQOmRxotjzVH/FU7HV/wAMDkeeLdjH6w89FYoE98Iyx0XS19hpUoV9orCdAzA94zzUz3YEza2PoVrJfbKaTTWmzVYLPBcAd7NcmAygg3vGUc4kiT2KjFRDZjoZqo+YZTmlRd7yeU+HIizfOWpwLmdvTuPTKfUqWOUQsCOHla5M4o2+e7/NlPTa91GtdE+E/UfJY+2AGk2ZmCkAk7wfyogxjEpvN8R9VidnWioLe00xLwHCJ+fyRWBgAE2cH0g9qpqY00x4Hi9jxryVE210harz3RMA8YmTG6SqucnGWUqvFFUWO7TnGJmn9uvPC+hs901LtmN4P93kJsDtM2ZtI9II9LOka8vpjgvOX35WU+0ujug0Te85mI+ay1NNyQKr3URFUe7b8uJy57WYj14X01+32azB1SkPDJM46/ym/J5CmoA7GKrTNUe1RHTHNUkwT9eQs/tQ1Khp1Htg3WwBhgVbY3BThdiCInej+dpbX75YiqEg4/XqqHaZfTqtFUXSDMcwrhbd5tPejpS8MDUw/vooa9tDmBpAxClF/YYtLReoPbqeA549qHxeL69VPby41w21+AeEyPzZB2eszWaVKgiBVB1pLzi+Oql1rQQZB54U9vp0rLQa+g68x4Jk4YAwI65rzZqwaowLtmDNbe8hVHhiR8iPLVaNtZVpU6Za2WG7jEYkfnVX8nsTRW7XQfij2G8MQVnAPPlrwVg9s1WUe0qgJyPT4dkYFs8S2WbneiZzUoER9/PHt4Zzj1XbbRQNMvDv1JEN0I1PkqUX4V4m/wDdHWt4fceGAOH99V34i4wMoQFUlai5m4riKomy0TYxbT7nHr3gBrtueitW2uxjaFozuNg4YAk679Udan/ENDHuj8Qe9qcox04xS89+VFXkdmtJ1eeNN/svazQpbM3CpPpRHo+dsQtMkN+/CoWOoXV2WdoxfhzgJwVdmrQSysSpc3NQamottMT1MXAHPrytW2UjWrNo1fC4AENGrRqeuqV2Kmd2pLNIWfTD2Kvh9/LB7xiB9eFbttsb3tSmIg4ZQn51u2p/FHWl4ffzxFeH4eiwm12QWTjK0fM6pXNOq2zZGqhZVajyrAVXlZEZCwBAa8E6GMadj/8AM4cBanaAuW1zOG9ctl3PkHyym1U86hlZWKVKbWelUHeRxyIkeBBBFiMairrSwRK+UFqlRuSgM3zTpfQiYMxqDgixKnkCpNshBJLAkzqCCtrGLf3vYiJX8kuVyKigZswDOQsQRJCyTU0BHdjTBFi7Z5o12qVGG4hnqMJZ5h9Jtr1xiP7PqOeXCNdTqqbrO4uvdUJPM3aAR/y9inrVPVEH1f0xz/janHzK89lnP7rxfMzaIH/L6R3qntT7PT64f42px8yvPZMIC0fIfm1WpV0qPucq5pys5PECBAIjE1nsNSnUDjGq7o2buzIW35WrFWEbNvragC2trjwn7vrq2sjbK9NzAUUomWQAmZJ6C5I8QcxnxIpsqAuCQ1S54yikAwbZqZJIJMxqQZJk3IsrzhMUiDwk1HAJCIRKPBX+oGvM64z+0JutI/MF5dqyHsmG4kDIjY8LnloNzquwjQusaUvH7nGWauw+nCV+0qRbdp0A137hnyj1SSwIdlGdbB1jvVPHn/bHDTdAH8cqhZ3Mo07j2Bx3Ma/wlqlcU1Ysc+YSA1RBoizEzPXHQBqQGmI2jZXqVF/aDqTKE0wyQXNxzymMk3UaWFytx66+80+eOWyHRn8t1nWVppWgtJv5joZz6jNZw29WlVULmWzCpT4ezYyIxN3b2tvF2WmGy+hb2ZXoUhaKtdzw3EsIMOxyJR6PEzEOVy1GQw6cRDUuI3sfA3we4jDOemGIUNpqdyBSIvX4cCfhGw4GYXtGoXAYE0xrkDpFt6LxyOuOHEtwOPOCr1/+3LqD/wBUkYPOYJxkdMl5VzEModuMTnFReCBRsPj/AHx6CIk6aYY5Lqm+iGtrPaJpi7cPxzqeiIXLxDGmQ88LpcB6gj4HHhN12OPy5XL7tmtDnP8A1Q4CJ+EnHDpkqU65uOcd7eJJ7NTOPHgwDP02UNrsktZWa+QQTd0aMo+6ZzAtaAZvDJJ7Qaxe+OZcDifUbqoDaaYmo9zmnKTgMcPlolwrSzZ3UFVhQ6wvZuLfO/xwL/DGfOGysG2UjSbTc0PeM3nN04yegwRxUg3f1ubp7VPx+5wxJw+yiNN1Q/pt+X5sljRJKneMIjhzr/N5T9xjttQhkEfTlXbNbxTst00g4mRe8/svNqRisq7KVUjhdLyKNyeR/fHjXwIOM9OF1Z7VSo+Gq0PD8ROg2CMKhRwt3bMJ40kA1HvGsDHRBqYzA8t1FXo+3g1C/umDIfCXNz8yq1ZnMXbKASUzrlPZRflA1xG13hujPfBQ2SuDQ7hjfGcBUHvA7jnRe7NtQZiogQxsKiHSoBMDElRj2kEn6bqa12G0UHCqXuOAExGeMSg73o8hwAIqJCwlW69Zx4Ju46dNlYo03OofqiHUsTIxfJyO0bpishOjssWsy3vSub6/vjkVIkbnjhZ1mtlOlfpuYCXGZJ90bfddL5guWqVDGWU7uZSBxve3XGhYMKjhM4K2QKdQ0hU7yIN7XHTyyWl5f8j1KdYbbsY7cACtSkKu1UgDCtyFVdUf4qTlNtZdLW8l+WaVegK6NCXzZhlKFZDK4N1ZSCCDpGCLQwRTBFMEWJ/2g0sMws9RdDoqZgNNQf18cEUpbc5KjMO9TDcJvmQsQLW5EH4gxyIg0/KlQqDInKjGR1cqeWsC/joMET2x7SzOBIKzUBj8j5QOsjTBFpxgi5vy7sKDLkAUMwz2BEyqqWBIiMxv4mx0wRZ/k4NIJZygab8KqY72YGVkE8Y5R8yLO85NnJpcNjvahEUpvkqXCtc39Y6m2gGKFvdDR+aKSlaRRPiEtOBG4zxWGA4QznJH8lelHl+v2MZBaC7AenRVarKFW0N7toEg8wmGQ5hZozC26HtVOeOAMBv05KzQT3QacXTnGmMYLN8s0iyjKriFa25UzKJpiezi6DP04X0v/TIfZb7Khm8W4+7EDVaSIS1wxt7pdd5iF2DsPpyvn6xu1r1PA3sY2vYj+1k7PsppmCGY5QARQW3ZvfFlxvskYeXC+ttNsfbLMXMNxomQT72OQ6JvYaTdr3vTvrRX2qX6jx/bHNWJGHpyFl9p1QK1Als+ADDH106L3YaDhbybablR779/ucRVSNB6dVW7WtNIkOYwg/uz0+yKKZBBhoAiN0t7UovjwgFp36dFSqvD7MWx4jGO2+HKmzIRGZWJz67pR+JUj/fHtQEuw+nVWO0murVf0XXWwMM9MfmlwDnJyvABtuVvNJdD99Mdub+mB9uFcfRIsNKlIDnNz2MnMfZCoNUFYmKmXM34C+9Fp+H74lext0D7LXtdmsz7IGw2cPi1jOFobM+ZAcrXUa0x7Da4ovplpI2jThfA2+xVbJXfTDpLdhIPh0Vdqok2AIOYX3Sn16X3/tiamSHSfp0W12TWex958lsHCIxjP8zV8tgQrf8AtD+Z9/PEbQcvt1WXZm1h4C7DaN5lLVA7q6rnQxqaC9KRmOf30xJdDILhPl0Wy+nRsYp1a4FQRgG5gZRxujNSO/zQ2gEbpfeOdce//wAo525KhFaezRSg++4z14QdszZKln7vD2K27L6/P4Y5pMEt/jhS9kUA2vZoifi0nD0+Sp5MSGzZWnMR6JQfSL9Of1xYrhxIGnTlafa/f1XMph0NF07jDneMFTYtmYKkhuED8BRPBV/TX7nEdQiHRrxwvO0LSHtrNpiC8RnMcndObWGysFDAkyCKSmBmpWvrb+/TEbGC9JGHTosLsuysNcVKwkCQQREnQzwug/hxmzOWnunWmF/Efpr9nGnYmgVXADQLUtjaTLW5lNsABvIy3XeY1FGvif8AFyrttLf/AOm2OvSpbQuXaKisKlOoBliplSTSeAULHLIsQbEEX1bzQ8rf6vYtn2i01Kas0cmiGHyYMPlgi18EUwRc7U8oEM4tZqw7x9RFItl/28ZwRe0PKBLL3bvStnPr0j+W/Xx1tpgiBs/lE5FPD3Kfrn1XI9nmP8xrgie8nbWTUVba1fWJ1cnpyyx/ScEW1gi5Xy/sNKjBARc85sxaDpOnMhiJ8fDBEt5NqEOqLKgkOBzZsl4JJGexsTE6gHUiy/OCGQQaZG/eTLt6lQd71m5dBEDTGf2i5opifzBc1LRTo0n35xBA688Qsarlyn0drev/ACsYnhn/AHwsmiKbajSfiBOqvUAJHo4zie/1qTg0tBHXncryz1aTKoj3pEdZwWVtb00FJhuwoRo9Jpu0xYYLwcDn57L6ywU61qZaKdQy9xbMQBP5stOlUVnsU0n1+VXETmhhxj13XzdooCyGH6kc5lZVKqgqn0UlR7z3T4nc0Gl/vZfVVrOKnZjSJugHUZT8015OCE1vRz/qH9v2qP1x5WOX5qFQ7XcWmgDlcZnHpH3xV9jdGXeDdywgnj5b4aYhqQDdww68qj2iDQcLI73W4gbEjHH8hGhSB6PT8/SljklsH++Fm1H0mMdP34QaG1KxEmnOeLZ/eVAMSvpgOw+/K3Lb2aLPUvUhAABxM8n64KUik5Ru5j8/ul/tjh/uAmPwKjbrxszaz8oJHRGLqtSDu4kn15k1RgAHAERM/de0me00m1We8DHEBU2Jae7GTJlKiO/pkcc8c1XeI3onDfYqn2pVqNtdRtoi+M+t35fJGFBc+bs5BIF30zUj/bA1ABGnnuuf8m1tE0p8JIJ6j/aHKqE7lyAO/r2x/fBkOHTryu7MBaWOj4RJQUqA7xeztp3/AGaOv30x09rQ0HjnhXLfZqVOz0akZtk/PQfyrso3+YbuDAM559LUxJeb3cH8xVltWiLAKb5kOLuMsOdF7tAp5CGyRlPt6boYgYcZEeuyy7BUrGu2rRi9mCd4Qtl2VEryN2BB51JvVU87csWatUObGs/dbds7Q9qslwkl15ukDDDrn5Kmy1qbqsbuyj27SlX/ADiN7bgM/fZRWqzVbH3hfqMfJOSkkcGp9vrS/wAY4w/PJZIBDC4ZSFvfwvIl4y9093N72p7WNWxx3zo2C2u02NHaDzrdZ9PkvoWNRVlIwRJbTXWgoy0zlk2pgACZYkiRqfqcESv/AG8ufLu6kSBn4cokx7U8wTa0iYkSRGbywnIM3FlhRMfmN4CW1wRc5tHnCAzLu6tjVWco5xfXURAPMWtjOd2i1pIunCfRVH2tjZlep5yLmB3VTvKYyjmkRroDfw8cc/5NsxcKid2gwRgUKl5xgAdlUNl9QXgkH1uev1vgO02/sK9bb2OEwVoeRfLQesqZHGYMJKj1cxBmdYMeNtMS0bc2q8MukZ+i6oW5lZ10Ag4+i6CvtiIcrGDEx4X/AGP6YvK6sCpTXMN0zVQxliXgqoJBKsReOO02jwEEQtiZpWmHDCQSsqxByQVID8SwDaL2vrBFl+X2Y0mgsSKtSJrBr5HABK2QacPK3MHGd2i4Na2TGP2VetaKdJzBVMNcYJ2GsfJc2NpqD0kKIuRVJi1L++M4hhHhd6q6+hYqtImy1C93yH5GKm0bW4cKIsykzUOmar+2mOmNaWgzrvyV3ZLJZatAVXPMkkDDCRGH1lWp7UDTzM5AyzIqH2F8MRODg6Gn1VS02auy1dzQF4ycDgU1vCX7xJ6ZzpvNdMc3scT68rPNUtqQ/Lr8U4DokhUpkKRVYmOHtDfs214el/ljuagBB+q1g/tFjKgqUgBHiOreiKu2zUKK0wzT2hsQ1IRp446LCGlxOu/IXLrDUp2Xv6oIMi7sWnEHzhDoVGhchzUj65qmfxZtHI+HLHjiCDePi2ld2nuSx/tJu1wJuDLj5hW21iFzKzFgtgahAM7rW2PKb58JOHXoqvZle/NGqPATi4YkQMAODOKLtdY2yMSS4EGoRYtU8NZxzTMu8Zy55XnZ5b7Q72k3WtEiMZIOvEZoGyUYABdy4XiG9m+7W2l+uOq1YkcdeF32t2q58ljW92ZuuGBLc5+eHRMptKlyFckgmRnNoqAHl8sckOGJ+vKgdZrXRph9VsAkRjnOXzQk2hSCVckZRfeH3b+GPCHDPjXhcuoWhjrtZsHLPWFatXyicxksIBc6FqQ6ffzx2zxPifVT2SmbXaO70AMxmCMf9qoqNlWD8e0Ona+F+WPGluRPr1XNL2e+5r3kYYcn+Evtmd6bLSYkkcfakZWiiYBj7+eO2ODDLz0x6LTs1os9je19tddHwYTfbBxPMwmKtVGb0rSrAwKh1DvY8PW2AL2ng88lVqfttnqY0hddhJzg6gdIhTZq5ZQcx7t4qG00x4XxFU8JwPrwqHaI9meQ04mbsmJhevtqg2qE8cEZzbtFB5YkDHOMH68qzZ7BaqlS7UZAukiDjuPIoI2gMT2hhQCnaHiJSpM20/bHniDOuePCstZWoWXxNxdIqT8ABwLTummZpsTEme05zSsPDX7OObwgycevRZYr2cU3B74fPhGhGpJXQ+YNXNVqEHMmSxzSZzvNjpjRsHvGTjG8q/cFMXKpirq3YfCZ5C7rGqi8nBFMEXAZwzEsFLe1FQSSwtBPFJ+s+GCJ5iu7p8S3qgwxYLmi8BblvWJbhHiZOCLktt8p0hVqjnvKoPC+omcfM1bK4vccM3bqjU/6Tt1d1+WQcRjGDsv7QE8qUswjm1P1X5jHPsrpyGm+y7P/AEjayzG7hj722BUXynSt4qPVf2yP648FlddGWm6hb/0lau6E3f8A9HTFbXmht9N9rpKNTvOTDRT1xbsdnLKwOGu6lpf9N2iyO79926NjJ8WX9r6NX2RH76I1o4lBt0vyxvK4k9v8kB8mUinlM2UXkgmf0+pmcEStPzegqc4JBnuC9ovB/wA+OCIW3ebRqKBvivGW4UUahhlgRYTPWQeuK9os4rCCVxUpsqMcxwmR8uQk28ywQZrsZ6oLd3x/L9cVB2cAR4vRRNoXLtwxAjDXqrf9zRMmsdZ7g6sY1/Njz/G/8/T83UPslTC7UIAxjQHdLbZ5hB1CjaGUAEGEF5UL15R9cSU7CGn3p8lq9m2h1ke57/1CSDLsx/vVMjzO4s2/bSIyD2s3X5Y4PZw/d6cys42YHEnWfWUmP4fjNP8AqXtoMgtwlevjOJfYhdi96LbPaBNA0S2SfikzujbP5jBc3bsSzl5yCRJU5ddOH645fYbxHi9FStVZ9d7DMNaALuhjU8r3ZvMfIgT/AFDGJvkHPP4/n+mOX9nhzpveigtrfarQa+Rww6BX/wC5giN82kdwdFHX8v1x5/jR+70Vb2Y4w6JQ6HmRlaTtLteYKCxzM1r/AJo+WO32AOGfotG3VG2mmGtaGEajM4ZH6q1PzKhid+xnlkHshevhPzxy7s4Ft296KlaLO2rZm0Mroid1VPMcCoXFdrzbIObB+vhGOzYQRF70V2pWc+zCg7GCDJzwERsrU/MkARvm0juC9ivXxxGezp+L04VJ9J76jqhecfTRXfzLB/Gb/wBA6qev5frj0dnQZvei9s1I0HFzXY48ZrxfMyABv2t+Qfm8fzfTHP8AjR+70Cj9lxmdtFSl5kZc3/ENxGe4LWUdfy/XHT+zg4AXvRT26mLXSp03YXBE5zjPl5L3/uQM+ffNoLZBFmZp18Y+WOvYMIvFSX6nsooFxkEm9rll0C8q+ZMqQK7LIiyAerl6/PHI7OAiXeijs7LlRlSr47v7teqpR8xQHzGuxF7FBElg8662j54kdYpHveiu17U6pTuN8JkeIHGAIu9ERPMcCO3a35B0YdfzfTEZ7PkEXvRU6ge9j23j4h8lZ/M2ZjaHE9FHVT1/LHzxyOzQPi9AoLPZWUjLvEeQnvNvzc/0s9qakgi6gaszcj+aPli3Rs4pvLpzV20P7+0GucJAEdOc1v4srhJ7dsAqlSWZctxli/xkGdMES6eSFUgh3zAyJIjQrBECRfTrfrJFzzVHFTidsy6guGUZXGoJA5TMj1hMCSRMVKzFUYs16ouKgSZGaBMlxfhTSCDPLBFzm21e1fi0ep6zePhj5OqfG7HV2q+QqOfeeA7V3xIYqSV4ua+s3T4YjDsc9teFEyq9jyL2o+I7LxKhgX5e0faPhjyRGe2qjNWQIft8R3Wt5sVP+Jpyfb5noeoxdsBHfjH92qv9nvm1Nh0+98U/Zd/j6RfUqYIpgimCKYIpgimCKYIpgimCKYIpgimCKYIpgimCKYIpgimCKYIpgimCKYIpgimCKYIq1VkESRIiRqPEYIsHbdirU1lKlSoSTIlrSGFrk2JBA5R4YIs8Vu5dCA1nXIx7wueHXjQwI5DBFepGRYloqXbdqJFzxE2gz3VAaLWnBFxHlDZqm9q9pV9JW/GERFvh8OWPn6lZgecNXbK43taxtgGmwxAy1GfmdUOnslSV7WtrT/GX2b/fPEffsn3dttlE/tqyAkdwzXGN8f6VV2WplHa1tB+MPbP9sBXZGQ02Sn21YnZ0aY8vJbfmfQcbZSJqVCO0s1UMO6eXP+2LVlqNdVGG6O7Ss1ZppspsadwIOH86r6fjaUCmCKYIpgimCKYIpgimCKYIpgimCKYIpgimCKYIpgimCKYIpgimCKYIpgimCKYIpgimCKYIpgi5tUAqMoACwxjlMKdPiAflgiFRGY8V8vEs3hocyOhtrgilbYaWZju01b1Rz15c8ZZpUyT4Rros3uad4+Ea6Ko2Clbsqeo9Qch8MedzTn3R8uFy6hS/aPlwvBsFL3dPT2R1+GORSpx7o00XPs9L9o+QTPk3ZEWqpVEB4rhQMWaFJgcCGjXRT0KbBUBAGu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://www.abonyilab.com/_/rsrc/1405600821861/biclustering/bicluster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86058"/>
            <a:ext cx="5214974" cy="3603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Gibbs sampler: hyper-parameters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496944" cy="144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1" y="3343496"/>
            <a:ext cx="8380725" cy="98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696" y="4941168"/>
            <a:ext cx="5616624" cy="92333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Remark: here we usually use non-informative priors.</a:t>
            </a:r>
          </a:p>
          <a:p>
            <a:pPr algn="ctr"/>
            <a:r>
              <a:rPr lang="en-US" dirty="0" smtClean="0"/>
              <a:t>Example: set a=1, b=1 means that the prior of a probability is uniform [0,1]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conditional marginals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19"/>
          </a:xfrm>
        </p:spPr>
        <p:txBody>
          <a:bodyPr>
            <a:normAutofit/>
          </a:bodyPr>
          <a:lstStyle/>
          <a:p>
            <a:r>
              <a:rPr lang="en-US" dirty="0" smtClean="0"/>
              <a:t>The basic step when designing a Gibbs sampler</a:t>
            </a:r>
          </a:p>
          <a:p>
            <a:r>
              <a:rPr lang="en-US" dirty="0" smtClean="0"/>
              <a:t>Bayes theorem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Usage example: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290703"/>
            <a:ext cx="7864910" cy="85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92908" y="4900463"/>
            <a:ext cx="42862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77509" y="4893744"/>
            <a:ext cx="42862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56992"/>
            <a:ext cx="4752528" cy="100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marginals: 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585"/>
          <a:stretch>
            <a:fillRect/>
          </a:stretch>
        </p:blipFill>
        <p:spPr bwMode="auto">
          <a:xfrm>
            <a:off x="539552" y="3140968"/>
            <a:ext cx="765818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8692" y="5311105"/>
            <a:ext cx="61912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Steps for calculating the marginal of a variable</a:t>
            </a:r>
          </a:p>
          <a:p>
            <a:pPr lvl="1"/>
            <a:r>
              <a:rPr lang="en-US" sz="2000" b="1" dirty="0" smtClean="0"/>
              <a:t>Isolate directly related variables, condition on the rest</a:t>
            </a:r>
          </a:p>
          <a:p>
            <a:pPr lvl="1"/>
            <a:r>
              <a:rPr lang="en-US" sz="2000" b="1" dirty="0" smtClean="0"/>
              <a:t>Calculate different cases and merge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marginals: H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Steps for calculating the marginal of a variable</a:t>
            </a:r>
          </a:p>
          <a:p>
            <a:pPr lvl="1"/>
            <a:r>
              <a:rPr lang="en-US" sz="2000" b="1" dirty="0" smtClean="0"/>
              <a:t>Isolate directly related variables, condition on the rest</a:t>
            </a:r>
          </a:p>
          <a:p>
            <a:pPr lvl="1"/>
            <a:r>
              <a:rPr lang="en-US" sz="2000" b="1" dirty="0" smtClean="0"/>
              <a:t>Calculate different cases and merge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4173"/>
          <a:stretch>
            <a:fillRect/>
          </a:stretch>
        </p:blipFill>
        <p:spPr bwMode="auto">
          <a:xfrm>
            <a:off x="251520" y="3284984"/>
            <a:ext cx="8478318" cy="224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calculations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79"/>
          </a:xfrm>
        </p:spPr>
        <p:txBody>
          <a:bodyPr/>
          <a:lstStyle/>
          <a:p>
            <a:r>
              <a:rPr lang="en-US" dirty="0" smtClean="0"/>
              <a:t>Example of a marginal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7966271" cy="372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60232" y="4437112"/>
            <a:ext cx="2088232" cy="646331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Previous </a:t>
            </a:r>
            <a:r>
              <a:rPr lang="en-US" dirty="0" smtClean="0"/>
              <a:t> and next windows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661248"/>
            <a:ext cx="2088232" cy="646331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Go over the relevant rows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5733256"/>
            <a:ext cx="2592288" cy="369332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When C</a:t>
            </a:r>
            <a:r>
              <a:rPr lang="en-US" baseline="-25000" dirty="0" smtClean="0"/>
              <a:t>t,s</a:t>
            </a:r>
            <a:r>
              <a:rPr lang="en-US" dirty="0" smtClean="0"/>
              <a:t>=0, Z</a:t>
            </a:r>
            <a:r>
              <a:rPr lang="en-US" baseline="-25000" dirty="0" smtClean="0"/>
              <a:t>vts</a:t>
            </a:r>
            <a:r>
              <a:rPr lang="en-US" dirty="0" smtClean="0"/>
              <a:t> ~ F</a:t>
            </a:r>
            <a:r>
              <a:rPr lang="en-US" baseline="-25000" dirty="0" smtClean="0"/>
              <a:t>0</a:t>
            </a:r>
            <a:endParaRPr lang="he-IL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and F</a:t>
            </a:r>
            <a:r>
              <a:rPr lang="en-US" baseline="-25000" dirty="0" smtClean="0"/>
              <a:t>1</a:t>
            </a:r>
            <a:endParaRPr lang="he-IL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data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= Bernoulli (</a:t>
            </a:r>
            <a:r>
              <a:rPr lang="el-GR" dirty="0" smtClean="0"/>
              <a:t>π</a:t>
            </a:r>
            <a:r>
              <a:rPr lang="en-US" baseline="30000" dirty="0" smtClean="0"/>
              <a:t>LC</a:t>
            </a:r>
            <a:r>
              <a:rPr lang="en-US" dirty="0" smtClean="0"/>
              <a:t>) , F</a:t>
            </a:r>
            <a:r>
              <a:rPr lang="en-US" baseline="-25000" dirty="0" smtClean="0"/>
              <a:t>0</a:t>
            </a:r>
            <a:r>
              <a:rPr lang="en-US" dirty="0" smtClean="0"/>
              <a:t> = Bernoulli (</a:t>
            </a:r>
            <a:r>
              <a:rPr lang="el-GR" dirty="0" smtClean="0"/>
              <a:t>π</a:t>
            </a:r>
            <a:r>
              <a:rPr lang="en-US" baseline="30000" dirty="0" smtClean="0"/>
              <a:t>LCc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Normal data</a:t>
            </a:r>
          </a:p>
          <a:p>
            <a:pPr lvl="1"/>
            <a:r>
              <a:rPr lang="en-US" dirty="0" smtClean="0"/>
              <a:t>Use Gamma-normal model</a:t>
            </a:r>
          </a:p>
          <a:p>
            <a:r>
              <a:rPr lang="en-US" dirty="0" smtClean="0"/>
              <a:t>Other options can be used</a:t>
            </a:r>
          </a:p>
          <a:p>
            <a:pPr lvl="1"/>
            <a:r>
              <a:rPr lang="en-US" dirty="0" smtClean="0"/>
              <a:t>E.g., Dirichlet-multinomial for categorical data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Simulations case 1: the simple case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Assume we have one shared-bicluster</a:t>
            </a:r>
          </a:p>
          <a:p>
            <a:pPr lvl="1"/>
            <a:r>
              <a:rPr lang="en-US" dirty="0" smtClean="0"/>
              <a:t>No sample-specific signal: P</a:t>
            </a:r>
            <a:r>
              <a:rPr lang="en-US" baseline="-25000" dirty="0" smtClean="0"/>
              <a:t>s</a:t>
            </a:r>
            <a:r>
              <a:rPr lang="en-US" dirty="0" smtClean="0"/>
              <a:t> =1, </a:t>
            </a:r>
            <a:r>
              <a:rPr lang="el-GR" dirty="0" smtClean="0"/>
              <a:t>π </a:t>
            </a:r>
            <a:r>
              <a:rPr lang="en-US" baseline="-25000" dirty="0" smtClean="0"/>
              <a:t>s_c </a:t>
            </a:r>
            <a:r>
              <a:rPr lang="en-US" dirty="0" smtClean="0"/>
              <a:t>=0</a:t>
            </a:r>
          </a:p>
          <a:p>
            <a:r>
              <a:rPr lang="en-US" dirty="0" smtClean="0"/>
              <a:t>V = 500, T = 50, S = 10</a:t>
            </a:r>
          </a:p>
          <a:p>
            <a:pPr lvl="1"/>
            <a:r>
              <a:rPr lang="en-US" dirty="0" smtClean="0"/>
              <a:t>Create a binary matrix with 0 values</a:t>
            </a:r>
          </a:p>
          <a:p>
            <a:pPr lvl="1"/>
            <a:r>
              <a:rPr lang="en-US" dirty="0" smtClean="0"/>
              <a:t>Sample columns for each subject</a:t>
            </a:r>
          </a:p>
          <a:p>
            <a:pPr lvl="2"/>
            <a:r>
              <a:rPr lang="el-GR" dirty="0" smtClean="0"/>
              <a:t>π </a:t>
            </a:r>
            <a:r>
              <a:rPr lang="en-US" baseline="30000" dirty="0" smtClean="0"/>
              <a:t>1|1</a:t>
            </a:r>
            <a:r>
              <a:rPr lang="en-US" dirty="0" smtClean="0"/>
              <a:t> = 0.6, </a:t>
            </a:r>
            <a:r>
              <a:rPr lang="el-GR" dirty="0" smtClean="0"/>
              <a:t>π </a:t>
            </a:r>
            <a:r>
              <a:rPr lang="en-US" baseline="30000" dirty="0" smtClean="0"/>
              <a:t>1|0</a:t>
            </a:r>
            <a:r>
              <a:rPr lang="en-US" dirty="0" smtClean="0"/>
              <a:t> = 0.1</a:t>
            </a:r>
          </a:p>
          <a:p>
            <a:pPr lvl="1"/>
            <a:r>
              <a:rPr lang="en-US" dirty="0" smtClean="0"/>
              <a:t>Add a perfect bicluster of 20 rows  with 1 values</a:t>
            </a:r>
          </a:p>
          <a:p>
            <a:r>
              <a:rPr lang="en-US" dirty="0" smtClean="0"/>
              <a:t>Add noise:</a:t>
            </a:r>
          </a:p>
          <a:p>
            <a:pPr lvl="1"/>
            <a:r>
              <a:rPr lang="en-US" dirty="0" smtClean="0"/>
              <a:t>Binary: flip cell value some probability p</a:t>
            </a:r>
          </a:p>
          <a:p>
            <a:pPr lvl="1"/>
            <a:r>
              <a:rPr lang="en-US" dirty="0" smtClean="0"/>
              <a:t>Normal: add Gaussian noise</a:t>
            </a:r>
          </a:p>
          <a:p>
            <a:r>
              <a:rPr lang="en-US" dirty="0" smtClean="0"/>
              <a:t>Use non-informative priors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2136"/>
          <a:stretch>
            <a:fillRect/>
          </a:stretch>
        </p:blipFill>
        <p:spPr bwMode="auto">
          <a:xfrm>
            <a:off x="2438400" y="1295400"/>
            <a:ext cx="4038600" cy="285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 l="2252" t="8306" r="4955" b="8021"/>
          <a:stretch>
            <a:fillRect/>
          </a:stretch>
        </p:blipFill>
        <p:spPr bwMode="auto">
          <a:xfrm>
            <a:off x="2438400" y="4320988"/>
            <a:ext cx="3824667" cy="23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8476" t="8579" r="33938" b="62467"/>
          <a:stretch>
            <a:fillRect/>
          </a:stretch>
        </p:blipFill>
        <p:spPr bwMode="auto">
          <a:xfrm>
            <a:off x="3657601" y="76200"/>
            <a:ext cx="1524000" cy="10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rot="16200000">
            <a:off x="1741929" y="2459995"/>
            <a:ext cx="10236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Jaccard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736385" y="5273851"/>
            <a:ext cx="1034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Jaccard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1143000"/>
            <a:ext cx="2874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/>
              <a:t>A) </a:t>
            </a:r>
            <a:r>
              <a:rPr lang="en-US" sz="1400" dirty="0" smtClean="0"/>
              <a:t>Binary, p</a:t>
            </a:r>
            <a:r>
              <a:rPr lang="en-US" sz="1400" baseline="-25000" dirty="0" smtClean="0"/>
              <a:t>o</a:t>
            </a:r>
            <a:r>
              <a:rPr lang="en-US" sz="1400" dirty="0" smtClean="0"/>
              <a:t>= 0.25, p</a:t>
            </a:r>
            <a:r>
              <a:rPr lang="en-US" sz="1400" baseline="-25000" dirty="0" smtClean="0"/>
              <a:t>w</a:t>
            </a:r>
            <a:r>
              <a:rPr lang="en-US" sz="1400" dirty="0" smtClean="0"/>
              <a:t> = 0.25</a:t>
            </a:r>
            <a:endParaRPr lang="he-IL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3959423"/>
            <a:ext cx="25146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/>
              <a:t>B) </a:t>
            </a:r>
            <a:r>
              <a:rPr lang="en-US" sz="1400" dirty="0" smtClean="0"/>
              <a:t>Normal, </a:t>
            </a:r>
            <a:r>
              <a:rPr lang="el-GR" sz="1400" dirty="0" smtClean="0"/>
              <a:t>σ</a:t>
            </a:r>
            <a:r>
              <a:rPr lang="en-US" sz="1400" baseline="-25000" dirty="0" smtClean="0"/>
              <a:t>o</a:t>
            </a:r>
            <a:r>
              <a:rPr lang="en-US" sz="1400" dirty="0" smtClean="0"/>
              <a:t>= 1, </a:t>
            </a:r>
            <a:r>
              <a:rPr lang="el-GR" sz="1400" dirty="0" smtClean="0"/>
              <a:t>σ </a:t>
            </a:r>
            <a:r>
              <a:rPr lang="en-US" sz="1400" baseline="-25000" dirty="0" smtClean="0"/>
              <a:t>w</a:t>
            </a:r>
            <a:r>
              <a:rPr lang="en-US" sz="1400" dirty="0" smtClean="0"/>
              <a:t> = 1</a:t>
            </a:r>
            <a:endParaRPr lang="he-IL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2060848"/>
            <a:ext cx="2376264" cy="120032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50 Gibbs iterations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Running time is ~7 seconds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4869160"/>
            <a:ext cx="2376264" cy="92333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Bimax on normal data: set a threshold of 1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980728"/>
            <a:ext cx="2376264" cy="58477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O = noise outside</a:t>
            </a:r>
          </a:p>
          <a:p>
            <a:pPr algn="ctr"/>
            <a:r>
              <a:rPr lang="en-US" sz="1600" dirty="0" smtClean="0"/>
              <a:t>W = noise within</a:t>
            </a:r>
            <a:endParaRPr lang="he-IL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Non-symmetric noise</a:t>
            </a:r>
            <a:endParaRPr lang="en-US" dirty="0"/>
          </a:p>
        </p:txBody>
      </p:sp>
      <p:pic>
        <p:nvPicPr>
          <p:cNvPr id="55298" name="Picture 2" descr="C:\Users\davidama\Desktop\bayesian analysis\Bi-Cluster\Bi-Cluster\Fig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4791861" cy="47847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47864" y="1772816"/>
            <a:ext cx="2656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Binary, p</a:t>
            </a:r>
            <a:r>
              <a:rPr lang="en-US" baseline="-25000" dirty="0" smtClean="0"/>
              <a:t>o</a:t>
            </a:r>
            <a:r>
              <a:rPr lang="en-US" dirty="0" smtClean="0"/>
              <a:t>= 0.1, p</a:t>
            </a:r>
            <a:r>
              <a:rPr lang="en-US" baseline="-25000" dirty="0" smtClean="0"/>
              <a:t>w</a:t>
            </a:r>
            <a:r>
              <a:rPr lang="en-US" dirty="0" smtClean="0"/>
              <a:t> = 0.5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comments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Gibbs sampler correctly estimates the parameters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l-GR" dirty="0" smtClean="0"/>
              <a:t>π </a:t>
            </a:r>
            <a:r>
              <a:rPr lang="en-US" baseline="30000" dirty="0" smtClean="0"/>
              <a:t>1|1</a:t>
            </a:r>
            <a:r>
              <a:rPr lang="en-US" dirty="0" smtClean="0"/>
              <a:t> = 0.6, </a:t>
            </a:r>
            <a:r>
              <a:rPr lang="el-GR" dirty="0" smtClean="0"/>
              <a:t>π </a:t>
            </a:r>
            <a:r>
              <a:rPr lang="en-US" baseline="30000" dirty="0" smtClean="0"/>
              <a:t>1|0</a:t>
            </a:r>
            <a:r>
              <a:rPr lang="en-US" dirty="0" smtClean="0"/>
              <a:t> = 0.1</a:t>
            </a:r>
          </a:p>
          <a:p>
            <a:pPr lvl="2"/>
            <a:r>
              <a:rPr lang="en-US" dirty="0" smtClean="0"/>
              <a:t>Estimated: 0.58, 0.11</a:t>
            </a:r>
          </a:p>
          <a:p>
            <a:pPr lvl="1"/>
            <a:r>
              <a:rPr lang="el-GR" dirty="0" smtClean="0"/>
              <a:t>π </a:t>
            </a:r>
            <a:r>
              <a:rPr lang="en-US" baseline="30000" dirty="0" smtClean="0"/>
              <a:t>LC</a:t>
            </a:r>
            <a:r>
              <a:rPr lang="en-US" dirty="0" smtClean="0"/>
              <a:t> = 0.75, </a:t>
            </a:r>
            <a:r>
              <a:rPr lang="el-GR" dirty="0" smtClean="0"/>
              <a:t>π </a:t>
            </a:r>
            <a:r>
              <a:rPr lang="en-US" baseline="30000" dirty="0" smtClean="0"/>
              <a:t>LC_c</a:t>
            </a:r>
            <a:r>
              <a:rPr lang="en-US" dirty="0" smtClean="0"/>
              <a:t> = 0.25</a:t>
            </a:r>
          </a:p>
          <a:p>
            <a:pPr lvl="2"/>
            <a:r>
              <a:rPr lang="en-US" dirty="0" smtClean="0"/>
              <a:t>Estimated: 0.75, 0.255</a:t>
            </a:r>
          </a:p>
          <a:p>
            <a:pPr lvl="1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05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Different bicluster patterns</a:t>
            </a:r>
          </a:p>
          <a:p>
            <a:pPr lvl="1"/>
            <a:r>
              <a:rPr lang="en-US" sz="2000" dirty="0" smtClean="0"/>
              <a:t>Coherent values vs. coherent evolutions (</a:t>
            </a:r>
            <a:r>
              <a:rPr lang="en-US" sz="1600" dirty="0" smtClean="0"/>
              <a:t>Madeira and Olivera 2004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Examples</a:t>
            </a:r>
          </a:p>
          <a:p>
            <a:pPr lvl="1"/>
            <a:r>
              <a:rPr lang="en-US" sz="2200" dirty="0" smtClean="0"/>
              <a:t>Submatrices with “extreme values”</a:t>
            </a:r>
          </a:p>
          <a:p>
            <a:pPr lvl="2"/>
            <a:r>
              <a:rPr lang="en-US" sz="1800" dirty="0" smtClean="0"/>
              <a:t>ISA, SAMBA, Debi, LAS, Plaid</a:t>
            </a:r>
          </a:p>
          <a:p>
            <a:pPr lvl="1"/>
            <a:r>
              <a:rPr lang="en-US" sz="2200" dirty="0" smtClean="0"/>
              <a:t>Submatrices with similar patterns</a:t>
            </a:r>
          </a:p>
          <a:p>
            <a:pPr lvl="2"/>
            <a:r>
              <a:rPr lang="en-US" sz="1800" dirty="0" smtClean="0"/>
              <a:t>OPSM, Cheng-Church, Xmotifs, cMonkey</a:t>
            </a:r>
          </a:p>
          <a:p>
            <a:pPr lvl="1"/>
            <a:r>
              <a:rPr lang="en-US" sz="2200" dirty="0" smtClean="0"/>
              <a:t>Time series analysis</a:t>
            </a:r>
          </a:p>
          <a:p>
            <a:pPr lvl="2"/>
            <a:r>
              <a:rPr lang="en-US" sz="1800" dirty="0" smtClean="0"/>
              <a:t>EDISA</a:t>
            </a:r>
          </a:p>
          <a:p>
            <a:pPr lvl="1"/>
            <a:r>
              <a:rPr lang="en-US" sz="2200" dirty="0" smtClean="0"/>
              <a:t>Combinatorial approaches</a:t>
            </a:r>
          </a:p>
          <a:p>
            <a:pPr lvl="2"/>
            <a:r>
              <a:rPr lang="en-US" sz="1800" dirty="0" smtClean="0"/>
              <a:t>SAMBA, Bimax, Debi, FBM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1026" name="AutoShape 2" descr="data:image/jpeg;base64,/9j/4AAQSkZJRgABAQAAAQABAAD/2wCEAAkGBxQTEhUUExQVFRUXGSAaGBcYGB4dHRgbHh8YGh8cGxsdICggGBolHxgYITEiJikrLi4uGB8zODMsNygvLisBCgoKDg0OGxAQGzYkICY4LDQ0LCwsNiwsLCw0LTY0MjAvLC80LCwsLC0sLCwsLCwsLCwsLCwsLCwsLCwsLCwsLP/AABEIALoBDwMBEQACEQEDEQH/xAAbAAACAwEBAQAAAAAAAAAAAAADBAACBQYBB//EAEgQAAIBAgMFAwoEBQIDBwUBAAECEQMhABIxBBMiQVEjMmEFBjNCUlNxgaHwQ2KR0QdjscHhFPEkNHIVFnOCkpOiVFWDpNRE/8QAGwEBAAMBAQEBAAAAAAAAAAAAAAMEBQIBBgf/xAA6EQABAwEHAQUHBAIBBQEBAAABAAIRAwQSITFBUWFxBRMigaEUMkKRscHwI1LR4RXxYgYkM3KCkkP/2gAMAwEAAhEDEQA/APt6uDoZwRWwRTBFMEUwRTBFMEUwRTBFMEUwRTBFMEUwRTBFMEUwRTBFMEUwRTBFMEUwRTBFMEXkYIvcEUwRJ+VJyrHvEm8WzD9fhz+mCLIqipkYBnByVNagn0usgRZZ5WBA+BEWqakvr3qoA3kWyKV+F/0nBESgWJGaTxpbPp2cn6gnKNY8Tgisdsd0HDlMU3GV9Zc2noQo+OYjlgiN5OrNOUiQTVOYsLEPAWPmdNI8cEXIfw9pinsnDl/5nRGIB4FEcfePh8MUrC69TWh2la/aat/gLu9kdisuApk2HSbfSMXVno2CLO8sKxFPKJO8HrZeTfr8P2wRY606uSMzDhNxUBA7FNeZveeUzfBEVlqZxDPG894BrWbUcx6oHTpEYIq1DU3SA5oSmYJqLLE0nPEZN7Az4n44Ii0qlRKghZHECGqC5L0lmOoX4XPjOCIFCjUUITJZcpE1LGBWMnrzmZJjroRGp16oqF4uc0pnEXGzgWn5+GY6zcilOi4Iyl7MBlLj3lUTM9PnYDlYiE71GpJEytMj0gBBNOmSW1DEZje3PkbkVzQcPmBaN4JXefzgTryN1K+IHgCIKU3yiWaMsBjUU/hVDmYGzaT8/CxEbdvmOYG7aZxF3oADWfj8TF9SKtEPac/WN4sf/wCk/MacuQ9k4IhvRcZozgQ2lUWlaPMz115fAk4Im5qSqCCFq5ic8E9pVEEXkQNOo/QiW23eOCwDAMskCoAAd1MWmYJB1HLBEU0HZ7s0Bj+ICPTcojqR/wCVRHQiWWm4QSGHBbtRzpVtG119bW4PKARNUi6PmCktcQziLtRW0GxvOmp/UiWSlVtIMyI7UWI3940I8Pj0EETGzPUXiALFQTlLqPUo87zr1535HBE55NpsKzSZXKbzz3lS0aiw8eenMi18EUwRTBEn5TBIQAkTUWYXNpxR4CQL8sEWOysV9I4JTXcj8SpxGIuRERzBkTgiJWzZmOd/xmjdzoFUCYvGoPPTBFemjB142MVEHoomKV+Vg3M+qbYIgbMjZVG8fuUxO5/MWW0ajQj52wROeTVO8HE0cZgpHeck38CBHUdcEWX5C2CrTpqrioDvc18rgWEExcCR4fEYo9n0n06ZDxBneVSsHfd3+qIM7yul2SkVWGYsZJk+JmOemmLyuo+CLL8vuwVCkghptGmV573L4f0nBFmPSMZRUqRdT2Q0imns6wQY6gjWwIvSrZ++/emN2InPVfppmXXoZ5E4IhVEcggNUcZYjIqwN0ANV/PHgfA4Ii0lYtJepM+7Fiagnle9NfkT7JIIl6bVcoJ3lgLwlhlfoOj8uo8ZIiCm4mXqA5oDbtTmE0EmIt3RY3sfkRWQvGYu4MzGRSD6RwZAi9/hIPxIqVKTKQqvUy91juxIGSikwVkkgiwGtugwRGohzUhncDNIGRSDxl5kDqv6GeROCJVVfSahQKL5EFt3HdiZAeNNSOWpEcCoXbMzwHgNkU+ukHKBOqfKDgiHTz5CS1QMJjgU2C1WFwIuHPwt1uREq03sA9QySrNu1sJprOXLJnKunOQegIocwgh3BPEezGp31TXL1kT0IOlyRVek0lc9QJEA7tTIKqhtllSAdDeRHMDBFZ94KhylyJJ7qC+9ZouJPcJ+HjfBF4KbFSM9QxTMA0wNKZgSVgWqEXsCB1AJF5S3pPEag4tcqGJdOQE6p9D8iKqmpkDTUzBoIyp3YqmZiDZzpeCD8SIj0yLCpUE2J3Q0mjT0y9Apj4jUQCJ/yPm3jFi3dmCog5mZpzAa3a3jgi2cEWZ5a8oNSyxlvmnMCdBaI0uRrgiQ2fy+7soVUYZgGiZHdmNRMk6ka+FyJXy/5cqKJUUwVrKBJYxO9F8sQ3CLXFzMzipbK5osBbvquKlQMElc+3nJUy/g2Qcqvq1Lety5ftjMPaVWNPXdVRavDOCvU846ktO5/FGlXQgE+tzIB/pGPT2lV3Gq8NrxEQrJ5zVcwPYzmQ6VdSmUnvdLf1vh/kam40+ie1GYwQ6fnLUAWNzovvfVYqPW6fcYDtGrwvRaTwtTzb8t1Km0Ih3cNnBy7yYEsO8Y1n+2LFntr6lQNMa+ilp1w90Lp/KG/nsghEetMz/6gIjGqrCT2rynVosN4EysWygBpIAOpkhSOH5TztgipT8uMaqJCEH2ZzEEErAaAJsbnw8cEWV5w+Wn3TEbmQ9RV7xWQjwCRE85i1yNcU7XXdSDS3dcF0VGT7pPi3jjlc6/nDtWUEHZ5ifxdSKJ69b/ABg6zip/kOi0BW7Na4h5dnh+fJODzgqFgZpd6NKntVfHxP6kaYiPaFXSPyViV69RvuRnrshr5w1AHZjSgARG80yJM3nkP0HMYHtGqQLseq7tFcu7llm95wN6cp0jiFer5w1c4ymlMgmRU97B5+JjxJ5E49Z2hVBN6PwruxVDLhauYu76Txulz51WKK1LPlsIqxO7aJvpA+g6DHrbbaIvGIUtGx9oQLRVDe5zJGcZYDqiL5zO2aDSOVyptVswekTz6mZ636499trA4wpH0atJ4FTJwlupg5f6VB5yVGjdtRKW1FXSKo0nwj4fLAW+q0eOJXTWdxSIteFTSMp09Fer5xVoJmjmiQSKvSjrfwB+QOs48/yFTDL8hRCrTvNnKMcMZ4Vj5yVCytTalGcAyKmgeoDF9dR0ueWAt9Vph8IwPs73U7Zg6Jbd592fLNB2jzmYAKGpZ2UxIqxamp1nSAv6DmMGW6ufEYj+ksNGu8mrXA7psTGcHbcyjt5xVQ0A0s2YE2qab0Tz1kn5k8icG9oVJxiP7XtncxznOqe5iBGd7SeN0On5xO0waJp5VItUmDTaZv4R8B4DHju0KobjE/0q9Z76VLu3R3uM/tn+EwvnA5MTTnNb0mmamZ11m/x+eOf8hWGcfIqu6vWY5rnRd16pal5frESTQ7vDapr2w66RaOhI6Y7/AMi+Bl8uqvPtFCKYacSfF/68cqj+dFWJDUZUcdqvey0Ta/W8/A646NuqgEmOFb7prGkvnxY04/Z/y2KPT85Hz5WNLPM2FTnUqAc45n9TyOPH26tm2IVe2UqoitZ//FgCTnI97+l5T84KsXNGCsW3um6E6nwH6DmMRu7SqxII+Sq2m0tunuc+VYecFYzBo5t50qd3eDx71yfiT1OJP8g8OxIj7qwK1EWhrXHwFumd85eUpal5zVCsg0MhUFbVfd1AZE6Wj4DwGHt1QCDEhWzSbTBZU99vvbeW6JtPnDXJlTQsTMirrmpHkdZv8YPXHre0HwZhR2d9mhzaxN7SMo55ldH5meVzXqPBUqEERnBs7iCGMQLxH9IxZsloqVHFr48lD3VeiTTtEXxjhlBy9F12L69WH5zAdncgy0Q4W8SddeHNgixKKy6TmYZvWbPF1sVi2o4ABNovmJIheXyQpiR2yRxqtpr6L6o8DfrpjN7S/wDG3qFUtnuDqFzjsYiW7nvV9vGJew/sbqiCO7vE+vKu7NJu2tT8VemBIxx314TwaO314XtNmkd7Wn+Kvs/fxx7exz214XLrojxevCornKLnQfir7Zx6Ms9teSumgRJd6rZ81WP+qpiT6/4gPI8ueLVixrDzUtnbNS80yMV9Fx9CtRcv5e2qoQA6CmZ4e1ADXHPlHDNoEnWLkS3k8AQCDJYcIOdcuXW2o4gpSxggdMESXlxzuzdrVX1qpyV7cNlH5eXxnGZ2mfA3rvGio26CwNJifLRcoK0NUdncQxAG+GWCKPh4/c4ouJIa0fXot6rTqVLNQstNkhzQb0eLDnWdSm66lnUszqwdTlFYRZqkTbQ/emIg8tGGPnyVj2eu6y0iyi0VGOlt52cnOOkYKqVOKQ7GBpvRF6a8o+f1xy5zgyD9eEtHfMsgZVZdDhg7WOCiU9pbew1jBIG9UyN7lBj76Y6c0RIPryo69gpCiKlGoXNBGM/FmR5ZKm1k7prsIQ33onuNzxxTf4hj68Ljsm0OdbmQZLiPDMjLZVrVGDAy0C3pVE8VKCfHX7OJmmQ5s6nXotOyltRlalMm+TyIBwGw4Q9vSx7Rw0WArASctaOXP70wo1HeXVddiWysQAaYLNXHEgTigV1I2Yw9TNkW2/FjFGRMfc+OOw/9TjHXorlK0F3aTQ5gDPFBjMYwbv5Cc29NAajrxiO1Ak5qkDTn0xFSeS/++Ss3su3ValqeG0w4AY6w2cTHCHQRhRALPLJeawkHdrocH1ZdhpzwubZb21O0C5sBlMnLAOBxxHGyb2mo1gJPENKoFt4AdccUyL0k+vKzuzBQZaHVKtSB4oxkTOAjnJZdTeLwLmIQCDv1luyc3+f74sNcxzS4nONcsF9NZa9ktFN9oe8A1B4gBIbjp5YpynnUEguWLzBrLaWpAx4C/wBnERcHPxOHXlZtatQtNoax7g1jQReGZjKRuUptW1sXQSwEg2rAe+H9vuMTUWju5n16rQ7JsDKdic+ZJDhiJyIyPmnNpYvTFMswDp3hVGawpGx+/riqDdJdOXPRYVAmy16lrBvGmYuu93HCI04TCViSddfej23GPXYHP15VS10QKrXseSMMJwmdlnIZYrvKgtaK49yD0+f1xKXEMB+6+mrValGytrCmDhJkYZ+vVaVSpcXI4hpUA9dcQtJvfPXlfK2EPNqccyQ7CZ1+yWkNm7RwcolRVFuCppa3X5Y9vOa0fzwr1Ova7NZ6R7u83GHE4mPrslvK0243B5RWAkZqPh9z44nouwM869Fs9gVy9tVxaCLxkxMG6cF2nmQ531UXsnthvXbkNMWezcXOM+s6lZVlbLe9kmZG4wK6fb9nqsV3dTJGoiZ08ZHy642FZWTtmz1abIzs1cX4SogAAxxAStytwDOUSAATgiSpO61VEQJuxpgAklQSHUAqDabSCRMxwkSnl9DlPC0Gsp9EIN69wTd/+o62PPGd2lPdtjcKpbPcHULnXQwbN3fdj28YeMZenKzGm6y6cR0G6u6mTZtan4Y6YeLHDfTheDwg+enC9VTIs2qfhjpj2HT8tOFzdJdPTThUpqYHC2g/DHtnHvij5acqV0loA40Wz5qr/wAVTsfXvkA5Hni1Yge+HnopLIT3ojLHRfRMfQrYWD50ox3eUExOihoukGCQMEWNsJhqcgC4g5YIGWNVI6RIk9eRBEn5wZggAVr1nns0S2SodBMr8b3k97FDtADux+aL11Ok+k81CJAJE78c5rFqU1gyq31lafSlrb4Yx5fOvoqNOvazduudlhG3HCI3eEi+YahJ71TwnHmP5G5UDe8ugNGE+U/ykdsVlylEJlTIVUE9mgE2viWmQ5pDvtstvsx9K00KlO0uEiAC7GNTH3Tkg1JgEgRMISBvdJiYnHEEGNPLdZvc1qZFMghhOWhk5xyPRZez7YWMMCQyixyQOzeZtfFh9KGyBlwNl9La+yqVGh3lAAPZJlogkz6J3ZGzGpmvFZgJCWUNSgC2nTHFQEER9twsu3sNKpTNJsS0ExqTmTzurbMc6AssHxCE/ijpiJ8sMD7KnbGvstUsou8P/HLKVWrTuoixUyMqQbUdRF/8Y6DvAf64UlC0H2So8nxAiDqBxxur7OpaM6k8cjMEMRUqQbjphUID/D9uU7SqMoWi9ZobIbJbhO4+eapTcliuUwBEwluyU9LY8e0BgP8AGyjtdKkyysrSAXAk7lMhuPW8/k94PnjmCdPQbqqKL3tDhTwkacoVNbSRfKLkJ7DDpjwnbjbZc1n3XPbTEDYZZI6rfTn0XrT8MeHP/W4VZ9S5nh8t0BaKwpKqToDlp/zecY6DnAQJ9OVcp2q1NaWNc4ACSAchv5rwmzW7ogWS3DSsLWwdMZZ9OF1Wa4Mbh74k/wDI7ncoO01GFcBQ0SswEiN48zbFhgBpyftutyx0KD+zy+oBMuiRsMANOiMaYiQgLZeSpPogNY6WxWkxB+2yw216pLaVVxDDucI/hD2Wqz1jKkKJsQhGYVV8NcWKjQxmGfluti20KVlsk04vkty966Rl03UjQqsyBmICaZKsSY0xEJuEHbjZU6N8WeoythA8IO843eUy1ME3UG9pVDaaekjS2ObxGA+3Cy6NoqUgWsMAnEAwJwz5xW7/AA3clnJmcpucs2qPzGNSxiKrhwFu25jadqcxghsNMDKSMV3uNNV1i+ctHMqXGpFwSTI0toLa/D44Iue2WkN6tlADCOBxEEes05IHXT/zDBELy8BlaAk75ZyhiTfaO9NifEWucZ3aQBptncKC0Ma5sO3WCxtp6vsH2/jjDuiP65WT7MwMiPruvWFzbnU9Q9Pjj0tH104UposIy332UTUW50/UPs49uiflpwve5ZMDjfZVp90W5ewfbPjj262PlpyvTQpxljhutnzU/wCbp2956scjzxasbR3wjnRTWejTa+WjdfRsfQLQWJ5zd0cJbUWGaQY4SkjNJy2m8QNcEWPsNR1yAggEgySFAGWDJzMQLgZkJupIkA4Is3zgtShRdqtSCtMkAlakMQ5k39b1jIiAMUO0GywcfwndNf43kXW4kHNw2HK5+psrlTJJ69itzFG+vh9xjKDgDl6dFJT7Rs7KjGtpOEgxwNvVNVKJLAwe+D6McmqfvriNp0j05Kx6VuZSBYGkjgbylqtRqcZlqOIMBaK8MU1kajU/tjptMPb4cOo4WnSsNK32c9xFJ2F4v+InUDgYKybGQ5IkEmZ3S6GtmjXp++JDUl2P01lS1O1GPqhtQEgADi8ML07Tj0SaqnCooupi5NFYPZvHrctMdRUDSSfThaY9vbSqVKlcPbGABxz9ZKbp0A2cIjId6QSaK3IakSRe4PX9sclxa7xY+XIWc+vWoVmOtLu8aW4AZtnAA/8ArqFcJmUFFZAeRorItV1v1v8A74iEg+LHy6qk29SqFto/UjVow/IwU2hSFWA2bJ3t0pExSnnaen7Y9aJnbp0XNjbfNUuHgLvciDEYcmFVnZnAph0AcTmorfjqAwZOvXHfd3RLsfLqrpsNKy0nOtUVSZi7pqJ6SqlyHVFRwxDZm3K5SRSUgzPy+mOTTJp3jiNo4Vb2O/YO/rODmAAtZ8TQTBEb6rytRJ2gZVYAC53Igneibzaf847YYp477cq/Yqvddmu7w3iXQADlOAw41KJTpMcxvlKrlU0V4ezcGb3k3+mIXEBsRj04WRVq0KLWtNMl7fecMnYYdIGCaUGbBhBv2YvenPP7+WOSMcR6chUTdJJeLwJkADLEJdNmYAA3A7vZLwt2t/r9zjsPECB1wzzV+nb6LwLtJwJ98x7zNG+X4VQUiUcZTOjE0V4jlpXAm4++WD8IkenRTW2r3T6JIlpBugZsH7TsVewqAMjs5PeFIRBqPAJnlr9cSFrnNluW0cqWtRr16IfZ6gZTHwHORmf/AK0QqlN0l5OQCSoorJikABM9b/THIAe0Nu47xwvKJs1vpMsrqR7w4B590HU+YwTFFQWhUZSTmJNIR6RZ56nX648cHA44+XKrvZaWvD67+8A8IAGIxwPRuqVpOMqhKdRZW/Yr7FSPWt/nHpY6CXfThXjYrQ7vKtoqNcAJj0Mbo7o+bUxe26XrSj9L/Yx54YOHp0VSmLMaL2tpG8SMfzfPyXS/w+A3lQqrIuSysgUjtHm4JmdfnjRsEio4HOFO81RULa7774EuGRGg8hgV1flF64jcqjdcxI+s2/Q41UWDtHlTeVFWrAy5s2UXsDmiZBAIif3sRD2UBmUqCQrKCRUvmmyw4XMe9czMCdBBEn5w1OFpP4yDiYtHp7cPdP5RYfpjN7S/8beoVW1gFgncLnWa2qdz8/t/HGHIu/2d1lF1MU4J+u69ciTdNant9MdXh9dTsuxVIw677KK4kXTWn7fs4YT8tTspGAB09N9kOkRlF07v8z2zj0uEfLU7r2o/7bra81CP9XSuv4mmfoetsWrER3w891LZSC/DlfSMfQrSWH5yATSJVWjNAYE9LQNZ6YIsnYe+kRI0Cg9AIXNwZhFz11MYIs7y9WApG63qvMl29R54uZtysIgaYzO02ywfmirWmy9+Bxj6LAeghpvZIaCe/rFH9hjIvi8MsOvCg/yDhaaQcfExpaOmvXNMOZInJ3x7euap9/rjgXQcPvuVnA2elUN3zz3Kz9or06Uk7sMwk2qHSmn9sTNaajcNOuy+jstkq9q0WBoBYwADTA7+adSDUvu9Pz6b37+fhjk3QY/ndZNbuGQ1uUic85g+qymrJVIR90bct4NaTziwGimwub99l9ZRsZ7Psz69mBAjUg5H5pqmc28HZSKrKPSaBqOvj/jHJuBwP87hZ1UUKFZj8Ye2T/7HbiV5swWrTzOKZLAgxvBYb5f6f38McPIpugfflR2usOzbT7PQwDYInEyROalSjS3RQhMuUAjtOQox/bHt4ze/nhcU7TaTX9oBF8TGGGOeC8pOKjDNuiA4IjeAyKlQDHb7rMs/PlXrXTZ2eCaMhzhBnEXSJw80U1FNuzhQQfSc6Sn78PHEJaA2d+uyyXWYU6LautQSMdsD0Xq7Qj1IG7MH+ZqKoHwx3cuYn77q1/j32NgqVRF7ndebIFYZuznKptvPduP74jqENBH87FUe0K4st6hk0yMc4ic0zVcaNkjMPb9qnGOWAXsPvwqFgpsFW/R97HfLVKnZKZABCW8an879z9fDEjKhbEfflatm7UrMhzCIOGWs/wBKmy5SrKN3C8K+k0yUdfv++FaAAd+vCk7YIptZWdm8XndZ0jIJiV3kdnAIPrzO8fHuF2f53XDm/oCq33iY4hKbTs9HKWIp3Uk+k90B/TBlR2DRHrsrnZ9vtheyzsIkYDDzxKNvEfiOTJnj8ScwqrH318MdwWvjXz3RlGpZbXcb/wCVwJ3Fw58Tsq7JTGQM26llExvIstUfK2InuGTch12VS2Wqm6q6hR91mU5iRuptGz0jLMEsx95zaj/ePp44kFQ+6Pvwp7NbbQB3NMjHHEbZ+i6z+HjTUqE5M2S+XN7x472L3Z4aKjrv5muKlOlTrObRm7hnnOq7zGsiwNvo1ahIFLJDGGDd4QwBJjn01Gb44Ildm2GpILq4II4YLCLSTJuLCVGogDQ4IlvLHk+s6nJTqN2qmxVeEGtJA5LxLY3uOmKNvpPqMAYJxUFoYXtAG6xH8hbUVI3NXu+8XXPP9MZPsdePdPzG6ptsz2n83XreQtqk9jV1f8ReYtjo2Ov+066hSOpOIiN16vkPapHY1dU/EXkIP6Y89jrzkdNRsuG2Z8zJVU8hbVlA3NWY96vtk/0x77JaP2nTUbro0Xk/Janm55JrptCM9KoqjPJLqQJBiwxYstmqtqhzgYx1XdKi5r5PK7nG0rqwPOmplNIgkGT+JknuzaOK3P1dcEWVsXfEgmY4W4rQAJUCTEn9IvOCJPy+JpkszytVz6VDoj2OUQoj1eVrkzjO7ReWsaBqfsq9e0OpxTaAb/h6dOVzbbfLBQSbGSKotApHp4/c4zO6IbeJ9eisN7GNKg601LwOEA5EHnyVds8omm4UXGZbmqObVfDwx0yjfaHT68lSWLsNltoCu9xBk5YiGnfzQiu/pzmfMFsq1l1NNLExjy/3OGnXhWDaD2LWFIgGmT7z9AOFopUOa8j/APKPeW5femInAF2B9eVgV6dJ1SaLi74s+ZPks5tkZXLS+UAXNZfdMOnX98TCu11ONeq3rP23Z7RY20yW94R7oGszmnNiBQvmZr1WYTVU2JpRoLDw/fEdV17LTnkLL7Xrm0XTRxLAGkDDEETPPKoWNMhZYqYAJqrMkVSbR9/LARUbenHr1UlIU+0bM6uXQ9oJIGQAwBlePtD3scqiCd8usUo5eP3OOrrQ33sevRdsstnZRANQ33wQ36xwMPmvEqGmBmJBNTQ1V5vUjQc+mOnRUfgfXqrloYztC0k0jLQ0SW4RGeHG682Z2PG+ZBBPplIg0lF4HX98cVCAAxpnz4VPtF1KmwWOzOvugjHB2GXmRiV5TpVFqs3FBYxNZedUEWjpy+WJHVGOAbPqtCtb7FaaDaPeAERMDHAQfXAqDbSFy61MolN8tju3IvpfrjjuQZdOGGM8Kl/h6dZ7qpee5wIfuMiY4TOyu7EyGEEi1ZTeaR0j4/ZxxUutyPryFT7QFlsdOKNSSYInDCYQqm2qCozmCRfejQ72+nh9PDHVOk4tvffqu7B2XaKlmNW6ZgwMwSD/AGh19pyI7lj1TtlhwRRvpbXn/fHt0uhvzxyyVsWN9qNKziThD4zY4ac5JmrswZ8+eoCDYCqsHK7kTw89D4Y8FYt8EevKpM7WfZCLJcaWk+8feF7Ax00VFmoiqS11IeKqypNIRyuccE3DeHljngo6tVvZ1odaGmQMacnB8DULzZNlCPJepEmxqqReosWA15fOMSVKxfEfXlXLX2w61tbTptboSRgQBgcdtSqU6jlVucyiXXfLwylWJPObaf2xyboBxwOWPCObQoGrULv06gAY4/ERnG0L3adsCzLGZP4o9ql4eP3OO20ycZ9ei7sfZj6hvsJjcfP6Lqf4fVDvKivIcJJUuGgbx40++WL1gAvuIy6pUot701aLr1MwA7cjMeRwXdY1V4sDzk88dk2EA7TUKToAjsTrplU9Drgiz/M3+IFHylWqps1KrkpAF6jhVEsYUKoJJmGN47vjgi6/BF5GCLFrbdUlu8AHqCMoaQtPMOIWUTcSCTYdcEVqW3OzASVlqeqjRkLFZtFxE3v9EIqDbKka1DwoZKCZNRg1gsaR8hPU4ImNi2l2qAEyDvfZ9V8o0E6f5wRV/wC1X/8Ap6v6eCnmL6nSdLTgiR8r1d6il1qUiMxy5VJ1UDvESecLPPwkiT8n0gCjKSDOXKUywuSZJBM+zwyTPzwRZfnGjhFgMBvnzDIicOSpyButxrfmdcUO0IFOT+YLu/QbRqmqQDdN2c73/HmFh7VkKsA6U25sDTlT2UzfnYfYxkN7yZMnj5KlYHdoNeKlQOqM0YciN/Io9QBrlQDm55JF6kfv88cgua4QTE/cqkyraLPXaKdUlkiQMsSZH2PRZe7ZVC03JOUyVKSCKaRMHXFm9eBLvzBfXi0UKwNa0sAaMg7UE4xOi1Kzw405WlPeRN8VmtJOH5ivkbLZ3VC8tOEuxjScvl6LPqNUzkkuKcCQSmUDdtrJ64mDWd3GvkvorLTsPsAYwtNWMCPemdOYRaZbjzORNVsoJTuZqURfu8sdOwIj8xC8q92KlPumBwDfERlf1nnU9FZKoCRUcZwCYZqeYGK0G51j+mIrrr3hBjyWfUoVTaQ6yMPdmAbo8JGoPEr0VlyiXXKVknNTju0tbx/vg5ruZ/0va1mruLoabzTDRGMccLxJsKhg57Zil+OpAEnWNMdum/LPsrVoIFpDrHi2GghmQ/cT90OkrWJZsuU2JSPRr4xrjx5F3DP+l5a69nLQKbRfE4jOZ/jBMU1femWYreJKwDvBAF+mPHEXcM5+6gtNezezA02APDhMEXiNSeCc15QQKOIhnyi53eYnI3jMx9PDEbi5wMSBh9FRtdW0Wq8aJLKR0HugEfKJ9Uek/EbxxG0p1p31x44H8jdVbXZ3FjdcsYyxCAmQxOWYFiadvS/sfr446HeXcJ/JVxvtzKLRTc4jHEa/mEoUEBywzL6oJSCuWlpNoxI8mAAcfLhaNoqXqVKnSqXKl3xEHxXtbw3jBElt7ZjlEaFInePPPHsAMxz/ALR7KLbIC9oL7xGPvRGB/hXJBUhXAJXVSkr2YjnriDxCCRgOmyxh3tKtTqV6Zcxs4OycI/lAobzMVYt3iQ5K+8WBE9MWX3QQ4fLzX0No9jZFeiWkwAWNzxGJPQ4FSglo3vEAM10luCrGbin/AGxE4+E4Yf0q1ptQNJ7zR8JHgGjDrdw+aPWRbhioMmJKT3qV7n7nHjXPGUx/pUbHXtUE0w4tnGMh+D0XRfw8DZ3zznyGZy5o3jxMX0xo2E/qujKArtoex1qcKB/ShsBvugxjHM5rtNt2xKSNUquqIglmYwFHUk41V4uV3VXypOdXobATZCCtXawJu+ho0DaF7zjXKDBIj/w681F8n7M1MAZnqu7QZsWIQfKmEt1nBF1WCKYIsCvXbjaaUA1Tq2iIEv4zqOlxgislRs6gml36Ysx92xaPkeHrgiBQrMVW9GSlL1mjvsVv0IH64InfJ1Q7wCUjtDYmYZyefQrB6YItYnBFjecQJC5TxXjhz80Hd9bWSLWBuInBFibPQZKiEgqNBooCASJZbqBMToIMAQcESnlpDujlEdpUJy0zfhfQNcmfW5m2gGMztMAtbI124VS1MpvusqNmTHTkrmjSVw002nmTRF7UTOv3HhjON5kY+nRaTqlrsvdhtUXYwA0GUJxlYESCTnF90Paqfc4hzOA9OSsDwPdfYIbnBGM4z80rTosWOUMsC5NEcXZrBHw0+mJHR3YnHyyWvaa7W2Fnei/I8IGbROIIRC0vxI5vA7EWitY66DX4Xx0GQfD9OUbY3U3XKDwwReI3kYjqRh1VH2arBzPK5bruFv2bDHAuRg3Hpwo6FpsF1vdWVzamjo90/wCsFSvTZScwZyXJUigvCpejCnrHX9sTtAOQjfDM4LTsLmVie5HdjG8HYXnwZcODkrVaEqWdC7Bbnci9q1on5f74iaXAw3LoqlltNZlRtCzP7tkgAbE5n54rw7Ou6HZtlKAldyJ7tHlNj4eHhhedJ/jouRabX7TUBqS5pIDtAODzjirCmxfjl4YEditjvKkXHQY6cA3Fojy6qeq6nQpl1lb3cyDyIx+ZxRmpsFuGIym26HsDEEA5D04WCC19YXWwRMkjDJWKtn0aJ90PeDn8MdBo29OVZp06LmF1zGfulweJgyOWULLbkQ3ZPpfpb42x1cNzDI8cKUWap7KDSeGseCA3URv1OKZFAlpAIk+6HtUj9/4xzMYEenRVhaO7YWPBImMBhOQKTWoCV7KoM0CdyP52t/j+o64lYx1wY5cdVrUbFam2YHvhDZIH1jrI+SOabZMpDEFeHsRwgLSsfr9jEDo94D06LKrFrnd8wQ4e8Yxe4/EESnSOYmDEm26A9dz9/riR+0enJXdvqAljCCTIx0/BqkiCYCo6syni3C27Hnf5fTHV3wy7IccLXZRLKd+0OD2MzaDiROn1TDh1qAnMw0gUV1NVb/AD98ehrXDAQenKqWWjZ67XNZTuOkm87AQPh6nRV2enduFgwVZY0ReUqRF+X3riJ0hnHThRWqpWZZWEmWYw2JLd56r2qQSQ1N2IJg7kQAGpW1v/AI8Md3SASMunRdUrPWZQL6NQNYSCW6k7+QwW55tbcdm31SqKtQqgtToyzlqjBVULqZIF4HMka4vdngXzdEBGGi43qDCxv7TnOp8zitrYvIlXaqibRt4AynNR2QNmp0jYh6hFq1cRr3V9WTxHXUi6rBFMEWGvnBp2bXE2IPrBYsImDP2YIr0vLuZM4pOeKIEGBE5idI+txbBFgbX5xlWqJu3s1ZJFVQfiOC3h08cZj+0briLuU6qsbQAYhVXzqJYHdN3kMb1YumUjuac/jpGOf8n/AMfVeOtMZCVSj50GF7N7KutVfVYi/BqZvh/k/wDh6o60wJAWh5C8vmpXRN2wzZxJqKYiWFgoM8tfjOJaNu7x126pKdYOMLV8t+T3qspULYasSL36ai/MY0FMsapsrUHUsFGaQu7zZiYYd4nL64EETB4eKxIps20hq6BdZYjKWmYbuq/ADB1m3dHXBFlecNRN2MxQzXcC7tfI8y3MwCLWEQLjGd2kHGmI/MFxVpWh9JzqMQ0EunbjzhYtSMpjd+E5+lL7/TGL4b3++Fl0+6Lml2QGOaI4WbZO8InP7VTHgiRO/O5UFGS5oq5SJicpPrCzfKBlEQ7rMyN7yPRobeGJ6QYLztPPZfT9kU7NTqV7Q2e7BEbxGs69FqZkDer/APL3n74gzdhGfO6+UfTq1q5iM8MSPiw+y51VovUhN3lIAE7yfRP/AJ+WNCS2lLs/PZfpZfa7N2fer++0GYiJvaawtLyWFG9A3dtocevyaj9fpiCvEg/zuF852269WoOP7G/Xj74ouwKBTAbdc9M/877/AFxDULb2H35Wf2rVpOtBdR1jPoqleME7rKFOXvzGWjr99PHEk0+7IGfnwp+8sjbC5tOb5ul217WOMoCpsCLMjdznPvPeVMd1i2YP35Wj21WY17W1dm/The7GFzMW3eZdIz86Sz9MR1SO7AGR67LN7Yf/ANpSZQ91zTN7rhGo5RgaZrQd3muR6TTej5a4ZNkRE87roCtSsbX04uXgDPr6KbMRkE7ucozRnjuPpiJ9yTHG+xWZbW0HWiqWZYXZzy1RoTP6n/z9ql/jHs4Rh67hcsfUFnc3DNUdEOQjJYg3z/zf848Y6B/vleWGvUoseHR4hHqfl5IVNEAqejv/ANfs0se1HSBl68K12jWfVpUW6BsevH3Xu0um+ULu82ZZnP3d4+nKZnErB4Dey885Ku9n0qgsbnVvc8cRne54VK+jEbmMvD6T3Q1+f0xG3u4A+eeygsXsf6LHTPx/0heSzT3pnd55aYz6b1ettYxYtGQjLz3Wv222r7O27/4pZM5zHGkKUFUEF91oMkbzXJVn6femInEFhubY57KtaKoq2N7bHoDfvft0jXNOuBmkbuLzOfXNS08P8Y4BbBBznnhYtmdSFmcyr714RGUc8yt/+GeTM+TL3Tpm95U9rGpYp7107BbVuNX21zamzfovoGNVQqYIpgi4f/THhMG170wDYg2M2jSwJ0uMERipNISAeOQDmJAymIUcI/8AE01tbBFznlEdtVs3pK34S+P6/Hnj5aqD3jsNXaLIeDfI5OiBTW4s2tP8JfZxwAdttOF4Wub6acKtNbCzd33S+3j2DHy0XhDrkz6LY81B/wAVTswvU1pgcjzGLdkae9Hnop6DC2qMd1tpsNcgytTU61BoY5hhPPpoB44+gWkvdoL0qWVswbiy9oFvmBBztIfkYIgSRFwMEVNj2sEKpYsSwOViGMZI4jPaCbZbEzOCLM84KvZMC7AtUqKO1Umcj2BWyEezytznGd2iHXWkaH7KF7K19lak2Qw3nbQN9xOi4/aqdREfifKIgmuNOxH38fHFNtRjnCD6r6Wy9oWS01qbWwXkGWhvWflgnqmykOIqVCM661h7VWeXj9xiEV5z+vJWGzttrmfqtaHSch5D6fVD2dhSBz1GFuHNVmRu1nlbHjyajRd+q9t7q3adNgsbQcDeu+GCTh1Trkh5VmPganLeyTEfemI2mTB+vKx7NXc4mnVhsZQZ8QMAHqcEjtFZHVFSqSVBiKsEzTbUxiRge2S7LqtywUrfZXVq1rpQ10TOIEZxsnBWzNZiQpKmKmjBqdtMckETOp30kLKqMq2Zri/3nOloOrCcCNhsEtWYsq5XYoLlxVgxFaeXI/08MdMN0m9ntK0bAe4qP9oEViBDDiJnDpIzQ67NumpqzEsoKnfCSAKN55ffXEgi9eJyzxw0Vml3XtDbZUwDJDxHhDnaEa8K+0UySrU3doqCRvgBAepPLraMeNqQ6H/VeWe39y99C2tDJBIMSccumAlXO0+jGc7xVaE3tiTSBINrwLz88RXHBp2Os8LMNkqtZVgHuXwS85tGhbtJGKYLB3zB2kHLapa1QEg262x5Lm4H68qpTfabCw0HNwdJBJxg5R9uUvUZi2ZSSsA+lAtunGnx/flj1pApkE44a8KzY6lGhY3Uq5h92NzM79E5RMGczE5pg1La0/DEZcSf75WZaLQ+sQ0gBojEHYj6rIp0KgCgM5FpJrj+d+4+xi02qy7ifzFfXt7UsRZLyAcYF3pH0K92igchyVKjOFgg1wIMUbTHT7vjzvf34Dr0Sn2mA6LWxrKbsWmJJbj9ynztCoVTeGS4IBqX4nfwjW0eGIyH1CXDLrysV9C1W+q60tbFOIlpwlueG8YlAq7VUUlo4QJnej3Q5fHBrGFoF7HrwprLYrDaKLKLap7wgCBv16Ypn/VhjCPmOYEject4oP6dMed2QfHgOvKp0uz61KuTbJayDBmZPw4c76JaqrMWGZgpUZSKoB9HUm0Wx6xwawHXrwr1gtVOhY2OaQXtxc12MY4Y6yg10rSYzQGIHbC4zUoPx1+zia/Tg4/mC0qNt7N7oh1QBzsThkYOAO2I+a7LzIObaKrBiVNMRxyLO/LUYs9nHEg59ZWTZnuZZm0KnvAuO5g5SemWy7jGsu0lsHlSlXzilUVmQlXX1kYcnU3U/EYIlj/rP5I8bn9Bb/Phgi55WphFIUSCTYNFm4YJXNHMysS0gGRJEUuP9Oh4VBb2myk5T0Gd2gDvWIAOCLm/KJG+qzk9LW9vx+uPlKwHeOyzduvn61IX3Fu7t9kCnlzDua0/b9nEcDjTfZRuZeDctN9lRSIEZO7+f28egCNNN101jQPFl57rZ81I/wBVT7utTTN0PW2LljA74RzurVmDO+F3lfR8fRLYWB50/h2nvW4fy8m18BpMA2JwRZOwMc4ECbE9RKjkrTGv1vpgiT8vr2RBFzUcLKIhWUqQVsflPFeT3sZ3aJIY2N/so6j3MLXTgDiNCNjwucagYOZ2I5qSkaUtbYzS/Zv0VodoMIDaNANcRg4Zxr9Uw5JIIYgZwLMkd6r4fcY4GBAI/JKzqcUiKb6ckGceTl+bpeq5CDst7w6kp7C9VOv9setEkwY+StU6bKtd12v3Bn3R+afdMAnPN9IjMkTvfhh+abqvUa1ouRjMzrnn9wgbxLgKikLYg0wb02NrcseXXxJkjy2UzLPbg1tV73PZqDl5+aKjyWy2hyDDJds1KWNu98b46IIOM+m4XjmPa65Vkl2LZ+Fuw4GiCjFgCBkToGTKbVgRpGHuZ4lWbvsrSyp+pUOEn3m6g/wi1ElbCDlswKSBFLS2mOQY/BwqVOuWuJOIHvN3O55GiFvN4Rl7OH0Vk5PUHQa64kjuz4hK03UfYX3qw76QMXaTjH/zkvabiwygsqkFppyTulMm0zyxw4OicYOnkqNsp1XA1A8tY/EM+EDYdDijl+PKBBmTDJ7wSYjAA5n8xXFKm8N72qbw90F2PT5aIQbMJWVEDusnu38Mcjwghw2+ijpAWQubWbfOHvRP5ojrUgwdZ9pJjNS8MC0nH+OFE+z3warRDRxglt23DxMDItmS/pfDHbSLvu/TlX7PaqJpk90CIOO3Pko7EqYBXKIYhk4jlo3a2vxx4cBjr04R5bTaL/jD8Wg/CNm8JqrBacgJzWPBI42i8ctfnjls6H8krMpd61wa2qQ2Zu6Z7c5FI5H1lnhT2ZZIPZaG39sSXhERHPkt/wBooQKdwUpyqjAt5H0TJBJ4UynNJKlOVRZFl56nAYHEz/tZ9F4p1ia1W+CCAHZScAfLRB2PaMwzR3lELnQ5ISppbnGOajC0XdumOCl7QsJoU+4b8Ey4D3xseiLtFNmNiywToVvelfT44NIaCCPpwqlhtFCzMcyo0Pk5nTSPutnzOottBq5alTZ8yCDSamSsVHnLmQreLyp163xpWEXXlpzjNaNak2zf9sTecMb+pBxA6DILo/8AuzV/+5bf/wDrf/z401AvnO0fw523avKT7VT2mts9NYUbRUKivVygAsEpLTAW0DPchQbggAi+w7BQanTVGqNVZRBd8uZvE5VVf0GCLjdpLLZmIIsRvxaGBvwyeUkaeMmSItGRRBnV9VqqpPCbZzM/9AAg30wRYHlGr2tbiPpK3r9J8LY+Wqx3jsdXarEqUAakzvrwl0q3HEdafr+HwxwI3214XXcN3214VVrcI4jp7f5z4Y9gRntqvG0RlPqtnzVqTtVMSdanrTyPKMWrGB3wx31U9notFQGTrqvouPoVprF85qIZFlZufUzmI9nmNJ66c8EWLsUl1LK0i8upWJAuX9S0gkAQcxmxAIkvLy9kYF965XLT55XvDGTf1uZkaAYze0gSxvX7KCswuLRm2cRuIxC59qTReTIv2K3MUb/rP2MZV4TgPTou/aKDRdptukZY5DZFNO6gKQM4tul9qpPP6488ROOfTkqretDn3qhl+8aafZCBKhpDFY4QKK2G7W2t7/tgW3gMMei7rWVtc0ywXanxOImTvwr7pg0cU5pndLpvpj9OfzxIXC9MenKtvq0HWi8aZgNiP+WV6dpxhKsyZiu6fNlHFuV92x6/LAMqd3M4dOFPSodoNsYqG0C4JlmpE5fPFEVCxYUwyAVGDA0V4mDUpbXQjn+2O/d94STlhpIXpIpXTa/1HkS1w+Bhyaehgle01zUxkVqa3hTRW3pptPM3+fjiJ0td4sT0Vd5NC0E2s94/DxDXYeQwUrh8gUBw2Sz7hSBApcp53t+2Og0YuIw2joubPSs96paHgXJxZMEzljrGqKaMNKKVuPwl9up4/fzx5ecTDvovfaKriGWl14SM8B+AIGzGVnI4bLcmiok7pbxPy+mParXAcdOF32lQqsLWh4LMbrRjdE5eZxTFSl2gZQVOhO6UyN6Cbzof845aSBBHpyq9mqup0DTrguEkjQA6HyQaVFgWIBCZVyruV4ezfnzv+2PHGWYjHeOF5WrsqUGiq2auN5x+InEYcDBFqUibgENmsd0umalI+f3pj1pgwRh06JZq3dO7p+LDMtyk6HyQzTYsrcQFiBuV1G9vP39cetIDIu+nVS2V1KjZO67sz4pIyIOkKu1hshKhhbj7BTmaKN4/t+2PAP3Dph0XVma0kCvj+ycLjf2+aPJWzK7EvEiktpd4JvoOuPS286QIA45UFSyNtFr7yjDGACQdYzx50CDQRlAJzE5bxRUT2UdfvTHLwHiAPThd2w0bX+jSbAPuziAEyGObhV1vfshftADz5/5wLI976cqiLIaTx35DzpAyxw+SVobMFLEKQpUZV3K8MJUm88/vXHrnOcyDn04WjaLZWrWdtJ5JqY3ifi2EI7BpkZgATbcr1pR/f69MckNggjHp0VJjKHcupvbLiQQdo0jriuj8wqcVqmUFU3YhcgWDneTIuZ6Y0uzybxkYq82q57AK2NXV2Uj4RHAXdDGsi8JwRZ217UjgZNoRb3IYGRBtZhGoPy+YIueSm5VbM15mBchhYmMs3jhgWg+JEWu7NTkrHGQIpqQBlPMmMvgOLBFzXlE9rV/8Sr66eOPlqpPeO6u2WBVLy8iSBLttkBXuPinrp0xwDztqNl7TYR8ROW2yoH4R/wBPtp7fwx6DztqF0xpb8U4bhbPmx/zVP/z+sp5HkL4s2Ik1h57Lux94akmddl2u3ivm7Ld5Y9aZzX8YjQfPwg/RLZWDte1ZnBqlXymUyKQQZzCdR6o8bWvAwRebBs6hlKKoUPlDKWzg5bBQ9tMp4iRYC9jgixPOVVZE7hH+oebufUqDvQJMW6DQaYo28gU/zZTNqilZ6ztbpjaZGfHTFZG31glJiMlgBfPGtIcr8xjCpNDn/wC+F892RZHWy3jvMZDjhgcuV5V2KkSFyrAcMBL65qt/qf1xIKrwZw9dyrw7Xt4f34c2Sbpw0ByjfAJDa0CqEG6hkIWd5oKaa4kYWkFx889lv2KrRtBfaHyS0i8RGZ2B0haNOhx3FPLHLeTm3s/CP7+GI3OEyM/PdYFe3UnuBo+/IGIwuzB81jbMVD23c5Rl9JHon+mLLgDT/wB7L7O1MNSxQ+bsG9llOmuac2FCd9G6vtDz6TXNRn7+GOKpYCJ++4WP2k+z0q1AvBnuwB08vvimdkjKPRwbGN5p22k/euK77s/75WR2g2kXmPeGI6wiLVAOU7uSOAcfdApa+N/6Y8dTF28PPPhZlfs5lWj7SwYNgPxPvmPdG2CX2JlzSu7ktlb0nd3lTTlOJqoGv35X0na9GKYZVyABbvejjSF42Q1AvBENI7SfQrpy++uOSIpT/Oyqt71nZven3rsjbPUZodOjFc5d16x/E98PriYuaWi9vzutiraqL7C01pzblGcYcpjYKYCENu7oo4d57D9fDFas4T4fvsV8v21XZUr3rPm0k+Lpwi1F1Vd33pvvOTUv7f2x0Ls3nffhS2WpRDvaa+cEYcjbqlq2xLKmKeVSDfeT+MT/AF/rjqnUFyNfPlW+ze1r1ncwnxmRlhicM+mK82HvOV3eS8+kmclKI5RhXu3Bv58Lv/qEUHWKiyqD3t3w/ti9jlj0lFqVqaVFU5M5ZfeaGo8fOcAwuaSIjz3Kip2OvaqBqMA7qDrBvAY+WyrtiylWd3BW3pNN1z+fTljinc8P97KHsv2enWshEy2b3WNJ43Q9lLipuxuZu34mm9Ufrieo2n75++617YywwLW8OgEN/wDrp19EPZkVaK0+zl1yn0kHgqkfDHBguL9uuy9tDu+tdS2n3aUObuOo19U7UBCkDd5gYWd5EZqWvjr9PHHHgLpOXnwsOkbPWtBqGbjpJ3vaRxut3+F/eqRkjKe7mn0tSZzY1LHHeu6Bb/a3d+1E43obMxlGGS+iY01nLxhIg4Iud84PJyogakjKxaCUWTFzedFnoCRaBgiy0zcAKuVk8BRQFVmvNiUPw63mxBE1tCDJlUCA9guZ4GUxlBsF6VPpgi5jygp31Wx9JV/DHj+v98fK1WnvHYau0WFVvOeQBGJ04QUW4s2qfhD2ccBrtttOFyA8EdRpwqUlOUSG7vugPXOPSDHy0XtQOmRxotjzVH/FU7HV/wAMDkeeLdjH6w89FYoE98Iyx0XS19hpUoV9orCdAzA94zzUz3YEza2PoVrJfbKaTTWmzVYLPBcAd7NcmAygg3vGUc4kiT2KjFRDZjoZqo+YZTmlRd7yeU+HIizfOWpwLmdvTuPTKfUqWOUQsCOHla5M4o2+e7/NlPTa91GtdE+E/UfJY+2AGk2ZmCkAk7wfyogxjEpvN8R9VidnWioLe00xLwHCJ+fyRWBgAE2cH0g9qpqY00x4Hi9jxryVE210harz3RMA8YmTG6SqucnGWUqvFFUWO7TnGJmn9uvPC+hs901LtmN4P93kJsDtM2ZtI9II9LOka8vpjgvOX35WU+0ujug0Te85mI+ay1NNyQKr3URFUe7b8uJy57WYj14X01+32azB1SkPDJM46/ym/J5CmoA7GKrTNUe1RHTHNUkwT9eQs/tQ1Khp1Htg3WwBhgVbY3BThdiCInej+dpbX75YiqEg4/XqqHaZfTqtFUXSDMcwrhbd5tPejpS8MDUw/vooa9tDmBpAxClF/YYtLReoPbqeA549qHxeL69VPby41w21+AeEyPzZB2eszWaVKgiBVB1pLzi+Oql1rQQZB54U9vp0rLQa+g68x4Jk4YAwI65rzZqwaowLtmDNbe8hVHhiR8iPLVaNtZVpU6Za2WG7jEYkfnVX8nsTRW7XQfij2G8MQVnAPPlrwVg9s1WUe0qgJyPT4dkYFs8S2WbneiZzUoER9/PHt4Zzj1XbbRQNMvDv1JEN0I1PkqUX4V4m/wDdHWt4fceGAOH99V34i4wMoQFUlai5m4riKomy0TYxbT7nHr3gBrtueitW2uxjaFozuNg4YAk679Udan/ENDHuj8Qe9qcox04xS89+VFXkdmtJ1eeNN/svazQpbM3CpPpRHo+dsQtMkN+/CoWOoXV2WdoxfhzgJwVdmrQSysSpc3NQamottMT1MXAHPrytW2UjWrNo1fC4AENGrRqeuqV2Kmd2pLNIWfTD2Kvh9/LB7xiB9eFbttsb3tSmIg4ZQn51u2p/FHWl4ffzxFeH4eiwm12QWTjK0fM6pXNOq2zZGqhZVajyrAVXlZEZCwBAa8E6GMadj/8AM4cBanaAuW1zOG9ctl3PkHyym1U86hlZWKVKbWelUHeRxyIkeBBBFiMairrSwRK+UFqlRuSgM3zTpfQiYMxqDgixKnkCpNshBJLAkzqCCtrGLf3vYiJX8kuVyKigZswDOQsQRJCyTU0BHdjTBFi7Z5o12qVGG4hnqMJZ5h9Jtr1xiP7PqOeXCNdTqqbrO4uvdUJPM3aAR/y9inrVPVEH1f0xz/janHzK89lnP7rxfMzaIH/L6R3qntT7PT64f42px8yvPZMIC0fIfm1WpV0qPucq5pys5PECBAIjE1nsNSnUDjGq7o2buzIW35WrFWEbNvragC2trjwn7vrq2sjbK9NzAUUomWQAmZJ6C5I8QcxnxIpsqAuCQ1S54yikAwbZqZJIJMxqQZJk3IsrzhMUiDwk1HAJCIRKPBX+oGvM64z+0JutI/MF5dqyHsmG4kDIjY8LnloNzquwjQusaUvH7nGWauw+nCV+0qRbdp0A137hnyj1SSwIdlGdbB1jvVPHn/bHDTdAH8cqhZ3Mo07j2Bx3Ma/wlqlcU1Ysc+YSA1RBoizEzPXHQBqQGmI2jZXqVF/aDqTKE0wyQXNxzymMk3UaWFytx66+80+eOWyHRn8t1nWVppWgtJv5joZz6jNZw29WlVULmWzCpT4ezYyIxN3b2tvF2WmGy+hb2ZXoUhaKtdzw3EsIMOxyJR6PEzEOVy1GQw6cRDUuI3sfA3we4jDOemGIUNpqdyBSIvX4cCfhGw4GYXtGoXAYE0xrkDpFt6LxyOuOHEtwOPOCr1/+3LqD/wBUkYPOYJxkdMl5VzEModuMTnFReCBRsPj/AHx6CIk6aYY5Lqm+iGtrPaJpi7cPxzqeiIXLxDGmQ88LpcB6gj4HHhN12OPy5XL7tmtDnP8A1Q4CJ+EnHDpkqU65uOcd7eJJ7NTOPHgwDP02UNrsktZWa+QQTd0aMo+6ZzAtaAZvDJJ7Qaxe+OZcDifUbqoDaaYmo9zmnKTgMcPlolwrSzZ3UFVhQ6wvZuLfO/xwL/DGfOGysG2UjSbTc0PeM3nN04yegwRxUg3f1ubp7VPx+5wxJw+yiNN1Q/pt+X5sljRJKneMIjhzr/N5T9xjttQhkEfTlXbNbxTst00g4mRe8/svNqRisq7KVUjhdLyKNyeR/fHjXwIOM9OF1Z7VSo+Gq0PD8ROg2CMKhRwt3bMJ40kA1HvGsDHRBqYzA8t1FXo+3g1C/umDIfCXNz8yq1ZnMXbKASUzrlPZRflA1xG13hujPfBQ2SuDQ7hjfGcBUHvA7jnRe7NtQZiogQxsKiHSoBMDElRj2kEn6bqa12G0UHCqXuOAExGeMSg73o8hwAIqJCwlW69Zx4Ju46dNlYo03OofqiHUsTIxfJyO0bpishOjssWsy3vSub6/vjkVIkbnjhZ1mtlOlfpuYCXGZJ90bfddL5guWqVDGWU7uZSBxve3XGhYMKjhM4K2QKdQ0hU7yIN7XHTyyWl5f8j1KdYbbsY7cACtSkKu1UgDCtyFVdUf4qTlNtZdLW8l+WaVegK6NCXzZhlKFZDK4N1ZSCCDpGCLQwRTBFMEWJ/2g0sMws9RdDoqZgNNQf18cEUpbc5KjMO9TDcJvmQsQLW5EH4gxyIg0/KlQqDInKjGR1cqeWsC/joMET2x7SzOBIKzUBj8j5QOsjTBFpxgi5vy7sKDLkAUMwz2BEyqqWBIiMxv4mx0wRZ/k4NIJZygab8KqY72YGVkE8Y5R8yLO85NnJpcNjvahEUpvkqXCtc39Y6m2gGKFvdDR+aKSlaRRPiEtOBG4zxWGA4QznJH8lelHl+v2MZBaC7AenRVarKFW0N7toEg8wmGQ5hZozC26HtVOeOAMBv05KzQT3QacXTnGmMYLN8s0iyjKriFa25UzKJpiezi6DP04X0v/TIfZb7Khm8W4+7EDVaSIS1wxt7pdd5iF2DsPpyvn6xu1r1PA3sY2vYj+1k7PsppmCGY5QARQW3ZvfFlxvskYeXC+ttNsfbLMXMNxomQT72OQ6JvYaTdr3vTvrRX2qX6jx/bHNWJGHpyFl9p1QK1Als+ADDH106L3YaDhbybablR779/ucRVSNB6dVW7WtNIkOYwg/uz0+yKKZBBhoAiN0t7UovjwgFp36dFSqvD7MWx4jGO2+HKmzIRGZWJz67pR+JUj/fHtQEuw+nVWO0murVf0XXWwMM9MfmlwDnJyvABtuVvNJdD99Mdub+mB9uFcfRIsNKlIDnNz2MnMfZCoNUFYmKmXM34C+9Fp+H74lext0D7LXtdmsz7IGw2cPi1jOFobM+ZAcrXUa0x7Da4ovplpI2jThfA2+xVbJXfTDpLdhIPh0Vdqok2AIOYX3Sn16X3/tiamSHSfp0W12TWex958lsHCIxjP8zV8tgQrf8AtD+Z9/PEbQcvt1WXZm1h4C7DaN5lLVA7q6rnQxqaC9KRmOf30xJdDILhPl0Wy+nRsYp1a4FQRgG5gZRxujNSO/zQ2gEbpfeOdce//wAo525KhFaezRSg++4z14QdszZKln7vD2K27L6/P4Y5pMEt/jhS9kUA2vZoifi0nD0+Sp5MSGzZWnMR6JQfSL9Of1xYrhxIGnTlafa/f1XMph0NF07jDneMFTYtmYKkhuED8BRPBV/TX7nEdQiHRrxwvO0LSHtrNpiC8RnMcndObWGysFDAkyCKSmBmpWvrb+/TEbGC9JGHTosLsuysNcVKwkCQQREnQzwug/hxmzOWnunWmF/Efpr9nGnYmgVXADQLUtjaTLW5lNsABvIy3XeY1FGvif8AFyrttLf/AOm2OvSpbQuXaKisKlOoBliplSTSeAULHLIsQbEEX1bzQ8rf6vYtn2i01Kas0cmiGHyYMPlgi18EUwRc7U8oEM4tZqw7x9RFItl/28ZwRe0PKBLL3bvStnPr0j+W/Xx1tpgiBs/lE5FPD3Kfrn1XI9nmP8xrgie8nbWTUVba1fWJ1cnpyyx/ScEW1gi5Xy/sNKjBARc85sxaDpOnMhiJ8fDBEt5NqEOqLKgkOBzZsl4JJGexsTE6gHUiy/OCGQQaZG/eTLt6lQd71m5dBEDTGf2i5opifzBc1LRTo0n35xBA688Qsarlyn0drev/ACsYnhn/AHwsmiKbajSfiBOqvUAJHo4zie/1qTg0tBHXncryz1aTKoj3pEdZwWVtb00FJhuwoRo9Jpu0xYYLwcDn57L6ywU61qZaKdQy9xbMQBP5stOlUVnsU0n1+VXETmhhxj13XzdooCyGH6kc5lZVKqgqn0UlR7z3T4nc0Gl/vZfVVrOKnZjSJugHUZT8015OCE1vRz/qH9v2qP1x5WOX5qFQ7XcWmgDlcZnHpH3xV9jdGXeDdywgnj5b4aYhqQDdww68qj2iDQcLI73W4gbEjHH8hGhSB6PT8/SljklsH++Fm1H0mMdP34QaG1KxEmnOeLZ/eVAMSvpgOw+/K3Lb2aLPUvUhAABxM8n64KUik5Ru5j8/ul/tjh/uAmPwKjbrxszaz8oJHRGLqtSDu4kn15k1RgAHAERM/de0me00m1We8DHEBU2Jae7GTJlKiO/pkcc8c1XeI3onDfYqn2pVqNtdRtoi+M+t35fJGFBc+bs5BIF30zUj/bA1ABGnnuuf8m1tE0p8JIJ6j/aHKqE7lyAO/r2x/fBkOHTryu7MBaWOj4RJQUqA7xeztp3/AGaOv30x09rQ0HjnhXLfZqVOz0akZtk/PQfyrso3+YbuDAM559LUxJeb3cH8xVltWiLAKb5kOLuMsOdF7tAp5CGyRlPt6boYgYcZEeuyy7BUrGu2rRi9mCd4Qtl2VEryN2BB51JvVU87csWatUObGs/dbds7Q9qslwkl15ukDDDrn5Kmy1qbqsbuyj27SlX/ADiN7bgM/fZRWqzVbH3hfqMfJOSkkcGp9vrS/wAY4w/PJZIBDC4ZSFvfwvIl4y9093N72p7WNWxx3zo2C2u02NHaDzrdZ9PkvoWNRVlIwRJbTXWgoy0zlk2pgACZYkiRqfqcESv/AG8ufLu6kSBn4cokx7U8wTa0iYkSRGbywnIM3FlhRMfmN4CW1wRc5tHnCAzLu6tjVWco5xfXURAPMWtjOd2i1pIunCfRVH2tjZlep5yLmB3VTvKYyjmkRroDfw8cc/5NsxcKid2gwRgUKl5xgAdlUNl9QXgkH1uev1vgO02/sK9bb2OEwVoeRfLQesqZHGYMJKj1cxBmdYMeNtMS0bc2q8MukZ+i6oW5lZ10Ag4+i6CvtiIcrGDEx4X/AGP6YvK6sCpTXMN0zVQxliXgqoJBKsReOO02jwEEQtiZpWmHDCQSsqxByQVID8SwDaL2vrBFl+X2Y0mgsSKtSJrBr5HABK2QacPK3MHGd2i4Na2TGP2VetaKdJzBVMNcYJ2GsfJc2NpqD0kKIuRVJi1L++M4hhHhd6q6+hYqtImy1C93yH5GKm0bW4cKIsykzUOmar+2mOmNaWgzrvyV3ZLJZatAVXPMkkDDCRGH1lWp7UDTzM5AyzIqH2F8MRODg6Gn1VS02auy1dzQF4ycDgU1vCX7xJ6ZzpvNdMc3scT68rPNUtqQ/Lr8U4DokhUpkKRVYmOHtDfs214el/ljuagBB+q1g/tFjKgqUgBHiOreiKu2zUKK0wzT2hsQ1IRp446LCGlxOu/IXLrDUp2Xv6oIMi7sWnEHzhDoVGhchzUj65qmfxZtHI+HLHjiCDePi2ld2nuSx/tJu1wJuDLj5hW21iFzKzFgtgahAM7rW2PKb58JOHXoqvZle/NGqPATi4YkQMAODOKLtdY2yMSS4EGoRYtU8NZxzTMu8Zy55XnZ5b7Q72k3WtEiMZIOvEZoGyUYABdy4XiG9m+7W2l+uOq1YkcdeF32t2q58ljW92ZuuGBLc5+eHRMptKlyFckgmRnNoqAHl8sckOGJ+vKgdZrXRph9VsAkRjnOXzQk2hSCVckZRfeH3b+GPCHDPjXhcuoWhjrtZsHLPWFatXyicxksIBc6FqQ6ffzx2zxPifVT2SmbXaO70AMxmCMf9qoqNlWD8e0Ona+F+WPGluRPr1XNL2e+5r3kYYcn+Evtmd6bLSYkkcfakZWiiYBj7+eO2ODDLz0x6LTs1os9je19tddHwYTfbBxPMwmKtVGb0rSrAwKh1DvY8PW2AL2ng88lVqfttnqY0hddhJzg6gdIhTZq5ZQcx7t4qG00x4XxFU8JwPrwqHaI9meQ04mbsmJhevtqg2qE8cEZzbtFB5YkDHOMH68qzZ7BaqlS7UZAukiDjuPIoI2gMT2hhQCnaHiJSpM20/bHniDOuePCstZWoWXxNxdIqT8ABwLTummZpsTEme05zSsPDX7OObwgycevRZYr2cU3B74fPhGhGpJXQ+YNXNVqEHMmSxzSZzvNjpjRsHvGTjG8q/cFMXKpirq3YfCZ5C7rGqi8nBFMEXAZwzEsFLe1FQSSwtBPFJ+s+GCJ5iu7p8S3qgwxYLmi8BblvWJbhHiZOCLktt8p0hVqjnvKoPC+omcfM1bK4vccM3bqjU/6Tt1d1+WQcRjGDsv7QE8qUswjm1P1X5jHPsrpyGm+y7P/AEjayzG7hj722BUXynSt4qPVf2yP648FlddGWm6hb/0lau6E3f8A9HTFbXmht9N9rpKNTvOTDRT1xbsdnLKwOGu6lpf9N2iyO79926NjJ8WX9r6NX2RH76I1o4lBt0vyxvK4k9v8kB8mUinlM2UXkgmf0+pmcEStPzegqc4JBnuC9ovB/wA+OCIW3ebRqKBvivGW4UUahhlgRYTPWQeuK9os4rCCVxUpsqMcxwmR8uQk28ywQZrsZ6oLd3x/L9cVB2cAR4vRRNoXLtwxAjDXqrf9zRMmsdZ7g6sY1/Njz/G/8/T83UPslTC7UIAxjQHdLbZ5hB1CjaGUAEGEF5UL15R9cSU7CGn3p8lq9m2h1ke57/1CSDLsx/vVMjzO4s2/bSIyD2s3X5Y4PZw/d6cys42YHEnWfWUmP4fjNP8AqXtoMgtwlevjOJfYhdi96LbPaBNA0S2SfikzujbP5jBc3bsSzl5yCRJU5ddOH645fYbxHi9FStVZ9d7DMNaALuhjU8r3ZvMfIgT/AFDGJvkHPP4/n+mOX9nhzpveigtrfarQa+Rww6BX/wC5giN82kdwdFHX8v1x5/jR+70Vb2Y4w6JQ6HmRlaTtLteYKCxzM1r/AJo+WO32AOGfotG3VG2mmGtaGEajM4ZH6q1PzKhid+xnlkHshevhPzxy7s4Ft296KlaLO2rZm0Mroid1VPMcCoXFdrzbIObB+vhGOzYQRF70V2pWc+zCg7GCDJzwERsrU/MkARvm0juC9ivXxxGezp+L04VJ9J76jqhecfTRXfzLB/Gb/wBA6qev5frj0dnQZvei9s1I0HFzXY48ZrxfMyABv2t+Qfm8fzfTHP8AjR+70Cj9lxmdtFSl5kZc3/ENxGe4LWUdfy/XHT+zg4AXvRT26mLXSp03YXBE5zjPl5L3/uQM+ffNoLZBFmZp18Y+WOvYMIvFSX6nsooFxkEm9rll0C8q+ZMqQK7LIiyAerl6/PHI7OAiXeijs7LlRlSr47v7teqpR8xQHzGuxF7FBElg8662j54kdYpHveiu17U6pTuN8JkeIHGAIu9ERPMcCO3a35B0YdfzfTEZ7PkEXvRU6ge9j23j4h8lZ/M2ZjaHE9FHVT1/LHzxyOzQPi9AoLPZWUjLvEeQnvNvzc/0s9qakgi6gaszcj+aPli3Rs4pvLpzV20P7+0GucJAEdOc1v4srhJ7dsAqlSWZctxli/xkGdMES6eSFUgh3zAyJIjQrBECRfTrfrJFzzVHFTidsy6guGUZXGoJA5TMj1hMCSRMVKzFUYs16ouKgSZGaBMlxfhTSCDPLBFzm21e1fi0ep6zePhj5OqfG7HV2q+QqOfeeA7V3xIYqSV4ua+s3T4YjDsc9teFEyq9jyL2o+I7LxKhgX5e0faPhjyRGe2qjNWQIft8R3Wt5sVP+Jpyfb5noeoxdsBHfjH92qv9nvm1Nh0+98U/Zd/j6RfUqYIpgimCKYIpgimCKYIpgimCKYIpgimCKYIpgimCKYIpgimCKYIpgimCKYIpgimCKYIq1VkESRIiRqPEYIsHbdirU1lKlSoSTIlrSGFrk2JBA5R4YIs8Vu5dCA1nXIx7wueHXjQwI5DBFepGRYloqXbdqJFzxE2gz3VAaLWnBFxHlDZqm9q9pV9JW/GERFvh8OWPn6lZgecNXbK43taxtgGmwxAy1GfmdUOnslSV7WtrT/GX2b/fPEffsn3dttlE/tqyAkdwzXGN8f6VV2WplHa1tB+MPbP9sBXZGQ02Sn21YnZ0aY8vJbfmfQcbZSJqVCO0s1UMO6eXP+2LVlqNdVGG6O7Ss1ZppspsadwIOH86r6fjaUCmCKYIpgimCKYIpgimCKYIpgimCKYIpgimCKYIpgimCKYIpgimCKYIpgimCKYIpgimCKYIpgi5tUAqMoACwxjlMKdPiAflgiFRGY8V8vEs3hocyOhtrgilbYaWZju01b1Rz15c8ZZpUyT4Rros3uad4+Ea6Ko2Clbsqeo9Qch8MedzTn3R8uFy6hS/aPlwvBsFL3dPT2R1+GORSpx7o00XPs9L9o+QTPk3ZEWqpVEB4rhQMWaFJgcCGjXRT0KbBUBAGu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9154" name="Picture 2" descr="http://openi.nlm.nih.gov/imgs/512/85/2892498/2892498_1748-7188-5-23-1.png"/>
          <p:cNvPicPr>
            <a:picLocks noChangeAspect="1" noChangeArrowheads="1"/>
          </p:cNvPicPr>
          <p:nvPr/>
        </p:nvPicPr>
        <p:blipFill>
          <a:blip r:embed="rId2" cstate="print"/>
          <a:srcRect l="65918" t="25210"/>
          <a:stretch>
            <a:fillRect/>
          </a:stretch>
        </p:blipFill>
        <p:spPr bwMode="auto">
          <a:xfrm>
            <a:off x="5364088" y="4581128"/>
            <a:ext cx="1662090" cy="1695447"/>
          </a:xfrm>
          <a:prstGeom prst="rect">
            <a:avLst/>
          </a:prstGeom>
          <a:noFill/>
        </p:spPr>
      </p:pic>
      <p:pic>
        <p:nvPicPr>
          <p:cNvPr id="49156" name="Picture 4" descr="https://genome.unc.edu/las/Mat_BC31.png"/>
          <p:cNvPicPr>
            <a:picLocks noChangeAspect="1" noChangeArrowheads="1"/>
          </p:cNvPicPr>
          <p:nvPr/>
        </p:nvPicPr>
        <p:blipFill>
          <a:blip r:embed="rId3" cstate="print"/>
          <a:srcRect b="36585"/>
          <a:stretch>
            <a:fillRect/>
          </a:stretch>
        </p:blipFill>
        <p:spPr bwMode="auto">
          <a:xfrm>
            <a:off x="7308304" y="4005064"/>
            <a:ext cx="1500198" cy="2005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case 2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 subject-specific signal</a:t>
            </a:r>
          </a:p>
          <a:p>
            <a:pPr lvl="1"/>
            <a:r>
              <a:rPr lang="en-US" sz="2400" dirty="0" smtClean="0"/>
              <a:t>P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 = 0.9, </a:t>
            </a:r>
            <a:r>
              <a:rPr lang="el-GR" sz="2400" dirty="0" smtClean="0"/>
              <a:t>π </a:t>
            </a:r>
            <a:r>
              <a:rPr lang="en-US" sz="2400" baseline="-25000" dirty="0" smtClean="0"/>
              <a:t>s_c</a:t>
            </a:r>
            <a:r>
              <a:rPr lang="en-US" sz="2400" dirty="0" smtClean="0"/>
              <a:t> = 0.01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8476" t="8579" r="33938" b="62467"/>
          <a:stretch>
            <a:fillRect/>
          </a:stretch>
        </p:blipFill>
        <p:spPr bwMode="auto">
          <a:xfrm>
            <a:off x="6804248" y="4509120"/>
            <a:ext cx="1524000" cy="10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1899949" y="5104607"/>
            <a:ext cx="9842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Jaccard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3767928"/>
            <a:ext cx="301865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/>
              <a:t>Binary, p</a:t>
            </a:r>
            <a:r>
              <a:rPr lang="en-US" sz="1400" baseline="-25000" dirty="0" smtClean="0"/>
              <a:t>o</a:t>
            </a:r>
            <a:r>
              <a:rPr lang="en-US" sz="1400" dirty="0" smtClean="0"/>
              <a:t>= 0.25, p</a:t>
            </a:r>
            <a:r>
              <a:rPr lang="en-US" sz="1400" baseline="-25000" dirty="0" smtClean="0"/>
              <a:t>w</a:t>
            </a:r>
            <a:r>
              <a:rPr lang="en-US" sz="1400" dirty="0" smtClean="0"/>
              <a:t> = 0.25</a:t>
            </a:r>
            <a:endParaRPr lang="he-IL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885" t="7825" r="5769" b="9143"/>
          <a:stretch>
            <a:fillRect/>
          </a:stretch>
        </p:blipFill>
        <p:spPr bwMode="auto">
          <a:xfrm>
            <a:off x="2522948" y="4027904"/>
            <a:ext cx="3944470" cy="261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2708920"/>
            <a:ext cx="2088232" cy="83099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The prob that a row of the shared bic appears in s</a:t>
            </a:r>
            <a:endParaRPr lang="he-IL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2708920"/>
            <a:ext cx="1728192" cy="83099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/>
              <a:t>The prob that other rows are added to s</a:t>
            </a:r>
            <a:endParaRPr lang="he-I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Wrapper for multiple bics 1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Set hyper-parameters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While TRUE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Take the largest bic after running algorithm A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Run Gibbs</a:t>
            </a:r>
          </a:p>
          <a:p>
            <a:pPr lvl="2"/>
            <a:r>
              <a:rPr lang="en-US" dirty="0" smtClean="0">
                <a:latin typeface="Cambria Math" pitchFamily="18" charset="0"/>
                <a:ea typeface="Cambria Math" pitchFamily="18" charset="0"/>
              </a:rPr>
              <a:t>Take the mode over the runs as the solution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Asses the results, the bicluster is good if:</a:t>
            </a:r>
          </a:p>
          <a:p>
            <a:pPr lvl="2"/>
            <a:r>
              <a:rPr lang="en-US" dirty="0" smtClean="0">
                <a:latin typeface="Cambria Math" pitchFamily="18" charset="0"/>
                <a:ea typeface="Cambria Math" pitchFamily="18" charset="0"/>
              </a:rPr>
              <a:t>It is large enough (&gt; 10 rows; &gt;10 columns)</a:t>
            </a:r>
          </a:p>
          <a:p>
            <a:pPr lvl="2"/>
            <a:r>
              <a:rPr lang="el-GR" dirty="0" smtClean="0">
                <a:latin typeface="Cambria Math" pitchFamily="18" charset="0"/>
                <a:ea typeface="Cambria Math" pitchFamily="18" charset="0"/>
              </a:rPr>
              <a:t>π 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is at least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α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(0.5)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If the bicluster is bad, terminate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Update Z to its residual</a:t>
            </a:r>
          </a:p>
          <a:p>
            <a:pPr lvl="2"/>
            <a:r>
              <a:rPr lang="en-US" dirty="0" smtClean="0">
                <a:latin typeface="Cambria Math" pitchFamily="18" charset="0"/>
                <a:ea typeface="Cambria Math" pitchFamily="18" charset="0"/>
              </a:rPr>
              <a:t>Remove the bic’s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Wrapper for multiple bics 2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Set hyper-parameters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Get biclustering solution from algorithm A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Reduce overlaps (Debi)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Foreach bicluster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Improve the solution using the Gibbs sampler</a:t>
            </a:r>
          </a:p>
          <a:p>
            <a:pPr lvl="2"/>
            <a:r>
              <a:rPr lang="en-US" dirty="0" smtClean="0">
                <a:latin typeface="Cambria Math" pitchFamily="18" charset="0"/>
                <a:ea typeface="Cambria Math" pitchFamily="18" charset="0"/>
              </a:rPr>
              <a:t>Take the mode over the runs as the solution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Accept the new bic if:</a:t>
            </a:r>
          </a:p>
          <a:p>
            <a:pPr lvl="2"/>
            <a:r>
              <a:rPr lang="en-US" dirty="0" smtClean="0">
                <a:latin typeface="Cambria Math" pitchFamily="18" charset="0"/>
                <a:ea typeface="Cambria Math" pitchFamily="18" charset="0"/>
              </a:rPr>
              <a:t>It is large enough (&gt; 10 rows; &gt;10 columns)</a:t>
            </a:r>
          </a:p>
          <a:p>
            <a:pPr lvl="2"/>
            <a:r>
              <a:rPr lang="el-GR" dirty="0" smtClean="0">
                <a:latin typeface="Cambria Math" pitchFamily="18" charset="0"/>
                <a:ea typeface="Cambria Math" pitchFamily="18" charset="0"/>
              </a:rPr>
              <a:t>π 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LC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is at least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α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(0.5)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Wrapper comparison: data with 5 bics</a:t>
            </a:r>
            <a:endParaRPr lang="he-IL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811042" cy="412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1630541"/>
            <a:ext cx="7056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Binary data, p=0.25 (within and between)</a:t>
            </a:r>
          </a:p>
          <a:p>
            <a:r>
              <a:rPr lang="en-US" dirty="0" smtClean="0"/>
              <a:t>No sample-specific signal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Wrapper comparison: data with 5 bics</a:t>
            </a:r>
            <a:endParaRPr lang="he-I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624736" cy="419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1630541"/>
            <a:ext cx="7056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Binary data, p=0.25 (within and between)</a:t>
            </a:r>
          </a:p>
          <a:p>
            <a:r>
              <a:rPr lang="en-US" dirty="0" smtClean="0"/>
              <a:t>With sample-specific signal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The Gibbs sampler</a:t>
            </a:r>
          </a:p>
          <a:p>
            <a:pPr lvl="1"/>
            <a:r>
              <a:rPr lang="en-US" sz="2400" dirty="0" smtClean="0"/>
              <a:t>Analyzes  multiple samples/subjects simultaneously</a:t>
            </a:r>
          </a:p>
          <a:p>
            <a:pPr lvl="1"/>
            <a:r>
              <a:rPr lang="en-US" sz="2400" dirty="0" smtClean="0"/>
              <a:t>Uses time course information</a:t>
            </a:r>
          </a:p>
          <a:p>
            <a:pPr lvl="1"/>
            <a:r>
              <a:rPr lang="en-US" sz="2400" dirty="0" smtClean="0"/>
              <a:t>Learns parameters</a:t>
            </a:r>
          </a:p>
          <a:p>
            <a:pPr lvl="1"/>
            <a:r>
              <a:rPr lang="en-US" sz="2400" dirty="0" smtClean="0"/>
              <a:t>Can be used by heuristics to find multiple bics</a:t>
            </a:r>
          </a:p>
          <a:p>
            <a:r>
              <a:rPr lang="en-US" b="1" dirty="0" smtClean="0"/>
              <a:t>Simulations</a:t>
            </a:r>
          </a:p>
          <a:p>
            <a:pPr lvl="1"/>
            <a:r>
              <a:rPr lang="en-US" sz="2400" dirty="0" smtClean="0"/>
              <a:t>The performance of classic algorithms is “ruined” when the data contains </a:t>
            </a:r>
            <a:r>
              <a:rPr lang="en-US" sz="2400" u="sng" dirty="0" smtClean="0"/>
              <a:t>sample-specific signal</a:t>
            </a:r>
            <a:r>
              <a:rPr lang="en-US" sz="2400" dirty="0" smtClean="0"/>
              <a:t> or </a:t>
            </a:r>
            <a:r>
              <a:rPr lang="en-US" sz="2400" u="sng" dirty="0" smtClean="0"/>
              <a:t>non symmetric noise</a:t>
            </a:r>
          </a:p>
          <a:p>
            <a:pPr lvl="1"/>
            <a:r>
              <a:rPr lang="en-US" sz="2400" dirty="0" smtClean="0"/>
              <a:t>Our framework has high performance in all tested cases</a:t>
            </a:r>
          </a:p>
          <a:p>
            <a:r>
              <a:rPr lang="en-US" b="1" dirty="0" smtClean="0"/>
              <a:t>Next steps: </a:t>
            </a:r>
          </a:p>
          <a:p>
            <a:pPr lvl="1"/>
            <a:r>
              <a:rPr lang="en-US" dirty="0" smtClean="0"/>
              <a:t>Real data applications (vignettes)</a:t>
            </a:r>
          </a:p>
          <a:p>
            <a:pPr lvl="1"/>
            <a:r>
              <a:rPr lang="en-US" dirty="0" smtClean="0"/>
              <a:t>More algorithms (biclustering, wrappers)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data: fMRI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 data</a:t>
            </a:r>
          </a:p>
          <a:p>
            <a:pPr lvl="1"/>
            <a:r>
              <a:rPr lang="en-US" sz="2400" dirty="0" smtClean="0"/>
              <a:t>464 parcels, 94 time points, 20 subjects</a:t>
            </a:r>
          </a:p>
          <a:p>
            <a:pPr lvl="1"/>
            <a:r>
              <a:rPr lang="en-US" sz="2400" dirty="0" smtClean="0"/>
              <a:t>Rows in each subject were standardized</a:t>
            </a:r>
          </a:p>
          <a:p>
            <a:r>
              <a:rPr lang="en-US" dirty="0" smtClean="0"/>
              <a:t>We look for exceptionally active areas</a:t>
            </a:r>
          </a:p>
          <a:p>
            <a:r>
              <a:rPr lang="en-US" dirty="0" smtClean="0"/>
              <a:t>5-7 Shared Biclusters are detected</a:t>
            </a:r>
          </a:p>
          <a:p>
            <a:pPr lvl="1"/>
            <a:r>
              <a:rPr lang="en-US" sz="2400" dirty="0" smtClean="0"/>
              <a:t>Cover 18-20 samples, &gt;100 time points, 25-40 parcels</a:t>
            </a:r>
          </a:p>
          <a:p>
            <a:r>
              <a:rPr lang="en-US" dirty="0" smtClean="0"/>
              <a:t>10-20 sample-specific added rows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s</a:t>
            </a:r>
            <a:r>
              <a:rPr lang="en-US" dirty="0" smtClean="0"/>
              <a:t> is ~60%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data: fMRI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biclusters tend to cover bilateral areas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56992"/>
            <a:ext cx="2808312" cy="62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1x10y-50z-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4221088"/>
            <a:ext cx="3672408" cy="13681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2924944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Shared bicluster 1</a:t>
            </a:r>
            <a:endParaRPr lang="he-IL" dirty="0"/>
          </a:p>
        </p:txBody>
      </p:sp>
      <p:pic>
        <p:nvPicPr>
          <p:cNvPr id="10" name="Picture 9" descr="g2x51y-25z10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2040" y="2983147"/>
            <a:ext cx="3763685" cy="1309949"/>
          </a:xfrm>
          <a:prstGeom prst="rect">
            <a:avLst/>
          </a:prstGeom>
        </p:spPr>
      </p:pic>
      <p:pic>
        <p:nvPicPr>
          <p:cNvPr id="11" name="Picture 10" descr="g3x-9y6z-5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2040" y="4688160"/>
            <a:ext cx="3754760" cy="1333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expression: Gasch 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of the original 2001 Gasch yeast data</a:t>
            </a:r>
          </a:p>
          <a:p>
            <a:pPr lvl="1"/>
            <a:r>
              <a:rPr lang="en-US" dirty="0" smtClean="0"/>
              <a:t>Yeast cells under different stresses</a:t>
            </a:r>
          </a:p>
          <a:p>
            <a:pPr lvl="1"/>
            <a:r>
              <a:rPr lang="en-US" dirty="0" smtClean="0"/>
              <a:t>Data is relative: we used a 2-fold change threshold and the bimax-binary model</a:t>
            </a:r>
          </a:p>
          <a:p>
            <a:r>
              <a:rPr lang="en-US" dirty="0" smtClean="0"/>
              <a:t>6152 genes, 5 stresses over 7 time points</a:t>
            </a:r>
          </a:p>
          <a:p>
            <a:r>
              <a:rPr lang="en-US" dirty="0" smtClean="0"/>
              <a:t>Up-regulated analysis: one bicluster found</a:t>
            </a:r>
          </a:p>
          <a:p>
            <a:pPr lvl="1"/>
            <a:r>
              <a:rPr lang="en-US" dirty="0" smtClean="0"/>
              <a:t>330 genes</a:t>
            </a:r>
          </a:p>
          <a:p>
            <a:pPr lvl="1"/>
            <a:r>
              <a:rPr lang="en-US" dirty="0" smtClean="0"/>
              <a:t>18 enriched GO terms related to stress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Gasch data</a:t>
            </a:r>
            <a:endParaRPr lang="he-IL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519066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1772816"/>
            <a:ext cx="30963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Stress-specific enrichments</a:t>
            </a:r>
            <a:endParaRPr lang="he-IL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52120" y="2492896"/>
          <a:ext cx="3312370" cy="1728192"/>
        </p:xfrm>
        <a:graphic>
          <a:graphicData uri="http://schemas.openxmlformats.org/drawingml/2006/table">
            <a:tbl>
              <a:tblPr/>
              <a:tblGrid>
                <a:gridCol w="662474"/>
                <a:gridCol w="662474"/>
                <a:gridCol w="662474"/>
                <a:gridCol w="662474"/>
                <a:gridCol w="662474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endParaRPr lang="he-I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#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Bics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Enrch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Num Terms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ENR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Bimax-Gibbs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2.6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SAMBA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62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3.4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50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70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44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4.47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52120" y="1772816"/>
            <a:ext cx="30963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Comparison with other algorithms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4437112"/>
            <a:ext cx="345638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 smtClean="0"/>
              <a:t>%Enrch:</a:t>
            </a:r>
            <a:r>
              <a:rPr lang="en-US" sz="1400" dirty="0" smtClean="0"/>
              <a:t> % of bics with some GO enrichment</a:t>
            </a:r>
          </a:p>
          <a:p>
            <a:endParaRPr lang="en-US" sz="1400" dirty="0" smtClean="0"/>
          </a:p>
          <a:p>
            <a:r>
              <a:rPr lang="en-US" sz="1400" b="1" dirty="0" smtClean="0"/>
              <a:t>Num terms:</a:t>
            </a:r>
            <a:r>
              <a:rPr lang="en-US" sz="1400" dirty="0" smtClean="0"/>
              <a:t> total number of detected GO </a:t>
            </a:r>
            <a:r>
              <a:rPr lang="en-US" sz="1400" dirty="0" smtClean="0"/>
              <a:t>terms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b="1" dirty="0" smtClean="0"/>
              <a:t>ENR:</a:t>
            </a:r>
            <a:r>
              <a:rPr lang="en-US" sz="1400" dirty="0" smtClean="0"/>
              <a:t> enrichment redundancy - average number of times a GO term was reported</a:t>
            </a:r>
            <a:endParaRPr lang="he-I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biclustering?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Clustering is a </a:t>
            </a:r>
            <a:r>
              <a:rPr lang="en-US" i="1" dirty="0" smtClean="0"/>
              <a:t>global</a:t>
            </a:r>
            <a:r>
              <a:rPr lang="en-US" dirty="0" smtClean="0"/>
              <a:t> approach</a:t>
            </a:r>
          </a:p>
          <a:p>
            <a:r>
              <a:rPr lang="en-US" dirty="0" smtClean="0"/>
              <a:t>(Subclasses) A cellular process is active only in a subset of the conditions.</a:t>
            </a:r>
          </a:p>
          <a:p>
            <a:r>
              <a:rPr lang="en-US" dirty="0" smtClean="0"/>
              <a:t>(Biomarker) Only a small set of the genes participates </a:t>
            </a:r>
          </a:p>
          <a:p>
            <a:r>
              <a:rPr lang="en-US" dirty="0" smtClean="0"/>
              <a:t>(Fuzzy) A single gene may participate in multiple processes</a:t>
            </a:r>
          </a:p>
          <a:p>
            <a:r>
              <a:rPr lang="en-US" dirty="0" smtClean="0"/>
              <a:t>Problems: interpretation, overlaps,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data: gene expression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Dataset GSE54514: Parnell et al. 2013</a:t>
            </a:r>
          </a:p>
          <a:p>
            <a:pPr lvl="1"/>
            <a:r>
              <a:rPr lang="en-US" dirty="0" smtClean="0"/>
              <a:t>Blood samples of subjects after septic shock</a:t>
            </a:r>
          </a:p>
          <a:p>
            <a:r>
              <a:rPr lang="en-US" dirty="0" smtClean="0"/>
              <a:t>14 subjects with 5 time points each</a:t>
            </a:r>
          </a:p>
          <a:p>
            <a:pPr lvl="1"/>
            <a:r>
              <a:rPr lang="en-US" dirty="0" smtClean="0"/>
              <a:t>11 subjects that had less time points were removed</a:t>
            </a:r>
          </a:p>
          <a:p>
            <a:r>
              <a:rPr lang="en-US" dirty="0" smtClean="0"/>
              <a:t>For each sample we calculate the log fold change compared to the first time window</a:t>
            </a:r>
          </a:p>
          <a:p>
            <a:pPr lvl="1"/>
            <a:r>
              <a:rPr lang="en-US" dirty="0" smtClean="0"/>
              <a:t>In order to find differential genes across time</a:t>
            </a:r>
          </a:p>
          <a:p>
            <a:pPr lvl="1"/>
            <a:r>
              <a:rPr lang="en-US" dirty="0" smtClean="0"/>
              <a:t>Binary model threshold: 1 (2 fold change)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shared biclusters</a:t>
            </a:r>
            <a:endParaRPr lang="he-IL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58176" y="622544"/>
            <a:ext cx="3240361" cy="467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30411" y="3499112"/>
            <a:ext cx="222552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1403648" y="1772816"/>
            <a:ext cx="1728192" cy="2200275"/>
            <a:chOff x="3276600" y="2295524"/>
            <a:chExt cx="1371600" cy="2200275"/>
          </a:xfrm>
        </p:grpSpPr>
        <p:grpSp>
          <p:nvGrpSpPr>
            <p:cNvPr id="7" name="Group 10"/>
            <p:cNvGrpSpPr/>
            <p:nvPr/>
          </p:nvGrpSpPr>
          <p:grpSpPr>
            <a:xfrm>
              <a:off x="3352800" y="2362200"/>
              <a:ext cx="1219200" cy="2112645"/>
              <a:chOff x="3524250" y="2697480"/>
              <a:chExt cx="1219200" cy="2112645"/>
            </a:xfrm>
          </p:grpSpPr>
          <p:pic>
            <p:nvPicPr>
              <p:cNvPr id="9" name="Picture 6" descr="D:\Didi\Expander6Win\fig2\Seleted bicluster view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51276" t="32353" r="38910" b="42118"/>
              <a:stretch>
                <a:fillRect/>
              </a:stretch>
            </p:blipFill>
            <p:spPr bwMode="auto">
              <a:xfrm>
                <a:off x="3657600" y="2743200"/>
                <a:ext cx="952500" cy="2066925"/>
              </a:xfrm>
              <a:prstGeom prst="rect">
                <a:avLst/>
              </a:prstGeom>
              <a:noFill/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524250" y="3459480"/>
                <a:ext cx="12192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Log fold change</a:t>
                </a:r>
                <a:endParaRPr lang="he-IL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638550" y="2697480"/>
                <a:ext cx="81915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GO</a:t>
                </a:r>
                <a:endParaRPr lang="he-IL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276600" y="2295524"/>
              <a:ext cx="1371600" cy="22002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148064" y="4797152"/>
          <a:ext cx="3312370" cy="1728192"/>
        </p:xfrm>
        <a:graphic>
          <a:graphicData uri="http://schemas.openxmlformats.org/drawingml/2006/table">
            <a:tbl>
              <a:tblPr/>
              <a:tblGrid>
                <a:gridCol w="662474"/>
                <a:gridCol w="662474"/>
                <a:gridCol w="662474"/>
                <a:gridCol w="662474"/>
                <a:gridCol w="662474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endParaRPr lang="he-I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#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Bics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Enrch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Num Terms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ENR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Bimax-Gibbs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55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2.74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SAMBA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64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37.5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45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2.55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259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38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Patient-specific enrichments: bic1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r>
              <a:rPr lang="en-US" dirty="0" smtClean="0"/>
              <a:t>Marked patients did not survive</a:t>
            </a:r>
            <a:endParaRPr lang="he-IL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46353"/>
            <a:ext cx="7128792" cy="394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/>
          <a:lstStyle/>
          <a:p>
            <a:r>
              <a:rPr lang="en-US" dirty="0" smtClean="0"/>
              <a:t>Bayesian statistics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16430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Fundamental change in philosophy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Parameters as random variables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Allows using </a:t>
            </a:r>
            <a:r>
              <a:rPr lang="en-US" sz="2800" i="1" dirty="0" smtClean="0">
                <a:cs typeface="Arial" charset="0"/>
              </a:rPr>
              <a:t>prior </a:t>
            </a:r>
            <a:r>
              <a:rPr lang="en-US" sz="2800" dirty="0" smtClean="0">
                <a:cs typeface="Arial" charset="0"/>
              </a:rPr>
              <a:t>information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243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477889" y="3673800"/>
            <a:ext cx="4343400" cy="1327150"/>
            <a:chOff x="1296" y="2640"/>
            <a:chExt cx="2736" cy="83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96" y="2640"/>
              <a:ext cx="2736" cy="836"/>
            </a:xfrm>
            <a:prstGeom prst="rect">
              <a:avLst/>
            </a:prstGeom>
            <a:noFill/>
            <a:ln w="15875">
              <a:solidFill>
                <a:srgbClr val="0033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2000" i="0" dirty="0">
                  <a:latin typeface="Verdana" pitchFamily="34" charset="0"/>
                </a:rPr>
                <a:t>Bayes Theorem:</a:t>
              </a:r>
            </a:p>
            <a:p>
              <a:pPr lvl="1">
                <a:spcBef>
                  <a:spcPct val="50000"/>
                </a:spcBef>
                <a:buClr>
                  <a:schemeClr val="accent2"/>
                </a:buClr>
              </a:pPr>
              <a:r>
                <a:rPr lang="en-US" sz="2000" i="0" dirty="0" smtClean="0">
                  <a:latin typeface="Verdana" pitchFamily="34" charset="0"/>
                </a:rPr>
                <a:t>Pr(</a:t>
              </a:r>
              <a:r>
                <a:rPr lang="el-GR" sz="2000" i="0" dirty="0" smtClean="0">
                  <a:latin typeface="Verdana" pitchFamily="34" charset="0"/>
                </a:rPr>
                <a:t>θ</a:t>
              </a:r>
              <a:r>
                <a:rPr lang="en-US" sz="2000" i="0" dirty="0" smtClean="0">
                  <a:latin typeface="Verdana" pitchFamily="34" charset="0"/>
                </a:rPr>
                <a:t>|D) </a:t>
              </a:r>
              <a:r>
                <a:rPr lang="en-US" sz="2000" i="0" dirty="0">
                  <a:latin typeface="Verdana" pitchFamily="34" charset="0"/>
                </a:rPr>
                <a:t>=   </a:t>
              </a:r>
              <a:r>
                <a:rPr lang="en-US" sz="2000" i="0" u="sng" dirty="0">
                  <a:latin typeface="Verdana" pitchFamily="34" charset="0"/>
                </a:rPr>
                <a:t> </a:t>
              </a:r>
              <a:r>
                <a:rPr lang="en-US" sz="2000" i="0" u="sng" dirty="0" smtClean="0">
                  <a:latin typeface="Verdana" pitchFamily="34" charset="0"/>
                </a:rPr>
                <a:t>Pr(D|</a:t>
              </a:r>
              <a:r>
                <a:rPr lang="el-GR" sz="2000" u="sng" dirty="0" smtClean="0">
                  <a:latin typeface="Verdana" pitchFamily="34" charset="0"/>
                </a:rPr>
                <a:t>θ</a:t>
              </a:r>
              <a:r>
                <a:rPr lang="en-US" sz="2000" i="0" u="sng" dirty="0" smtClean="0">
                  <a:latin typeface="Verdana" pitchFamily="34" charset="0"/>
                </a:rPr>
                <a:t>) </a:t>
              </a:r>
              <a:r>
                <a:rPr lang="en-US" sz="2000" b="1" i="0" u="sng" dirty="0">
                  <a:latin typeface="cmsy10" pitchFamily="34" charset="0"/>
                </a:rPr>
                <a:t>.</a:t>
              </a:r>
              <a:r>
                <a:rPr lang="en-US" sz="2000" i="0" u="sng" dirty="0">
                  <a:latin typeface="Verdana" pitchFamily="34" charset="0"/>
                </a:rPr>
                <a:t> </a:t>
              </a:r>
              <a:r>
                <a:rPr lang="en-US" sz="2000" i="0" u="sng" dirty="0" smtClean="0">
                  <a:latin typeface="Verdana" pitchFamily="34" charset="0"/>
                </a:rPr>
                <a:t>Pr(</a:t>
              </a:r>
              <a:r>
                <a:rPr lang="el-GR" sz="2000" u="sng" dirty="0" smtClean="0">
                  <a:latin typeface="Verdana" pitchFamily="34" charset="0"/>
                </a:rPr>
                <a:t>θ</a:t>
              </a:r>
              <a:r>
                <a:rPr lang="en-US" sz="2000" i="0" u="sng" dirty="0" smtClean="0">
                  <a:latin typeface="Verdana" pitchFamily="34" charset="0"/>
                </a:rPr>
                <a:t>) </a:t>
              </a:r>
              <a:endParaRPr lang="en-US" sz="2000" i="0" u="sng" dirty="0">
                <a:latin typeface="Verdana" pitchFamily="34" charset="0"/>
              </a:endParaRPr>
            </a:p>
            <a:p>
              <a:pPr lvl="1" algn="l">
                <a:spcBef>
                  <a:spcPct val="50000"/>
                </a:spcBef>
                <a:buClr>
                  <a:schemeClr val="accent2"/>
                </a:buClr>
                <a:buFontTx/>
                <a:buNone/>
              </a:pPr>
              <a:r>
                <a:rPr lang="en-US" sz="2000" i="0" dirty="0">
                  <a:latin typeface="Verdana" pitchFamily="34" charset="0"/>
                </a:rPr>
                <a:t>   	                   </a:t>
              </a:r>
              <a:r>
                <a:rPr lang="en-US" sz="2000" i="0" dirty="0" smtClean="0">
                  <a:latin typeface="Verdana" pitchFamily="34" charset="0"/>
                </a:rPr>
                <a:t>Pr(D)</a:t>
              </a:r>
              <a:endParaRPr lang="en-US" sz="2000" i="0" dirty="0">
                <a:latin typeface="Verdana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96" y="2640"/>
              <a:ext cx="2736" cy="826"/>
            </a:xfrm>
            <a:prstGeom prst="rect">
              <a:avLst/>
            </a:prstGeom>
            <a:noFill/>
            <a:ln w="1587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8" name="AutoShape 7"/>
          <p:cNvSpPr>
            <a:spLocks/>
          </p:cNvSpPr>
          <p:nvPr/>
        </p:nvSpPr>
        <p:spPr bwMode="auto">
          <a:xfrm>
            <a:off x="7248076" y="3497588"/>
            <a:ext cx="1554162" cy="401637"/>
          </a:xfrm>
          <a:prstGeom prst="borderCallout1">
            <a:avLst>
              <a:gd name="adj1" fmla="val 28347"/>
              <a:gd name="adj2" fmla="val -4894"/>
              <a:gd name="adj3" fmla="val 160236"/>
              <a:gd name="adj4" fmla="val -12008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sz="2400" dirty="0">
                <a:solidFill>
                  <a:srgbClr val="0033CC"/>
                </a:solidFill>
              </a:rPr>
              <a:t>likelihood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7244901" y="4180213"/>
            <a:ext cx="1557337" cy="407987"/>
          </a:xfrm>
          <a:prstGeom prst="borderCallout1">
            <a:avLst>
              <a:gd name="adj1" fmla="val 28014"/>
              <a:gd name="adj2" fmla="val -4894"/>
              <a:gd name="adj3" fmla="val 29574"/>
              <a:gd name="adj4" fmla="val -46278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sz="2400" dirty="0">
                <a:solidFill>
                  <a:srgbClr val="0033CC"/>
                </a:solidFill>
              </a:rPr>
              <a:t>prior</a:t>
            </a: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539552" y="3853188"/>
            <a:ext cx="1557337" cy="403225"/>
          </a:xfrm>
          <a:prstGeom prst="borderCallout1">
            <a:avLst>
              <a:gd name="adj1" fmla="val 28347"/>
              <a:gd name="adj2" fmla="val 104894"/>
              <a:gd name="adj3" fmla="val 104722"/>
              <a:gd name="adj4" fmla="val 16014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sz="2400" dirty="0">
                <a:solidFill>
                  <a:srgbClr val="0033CC"/>
                </a:solidFill>
              </a:rPr>
              <a:t>posterior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691952" y="5041999"/>
            <a:ext cx="1557337" cy="547241"/>
          </a:xfrm>
          <a:prstGeom prst="borderCallout1">
            <a:avLst>
              <a:gd name="adj1" fmla="val 28347"/>
              <a:gd name="adj2" fmla="val 104894"/>
              <a:gd name="adj3" fmla="val -101783"/>
              <a:gd name="adj4" fmla="val 17620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33CC"/>
                </a:solidFill>
              </a:rPr>
              <a:t>Model parameters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AutoShape 9"/>
          <p:cNvSpPr>
            <a:spLocks/>
          </p:cNvSpPr>
          <p:nvPr/>
        </p:nvSpPr>
        <p:spPr bwMode="auto">
          <a:xfrm>
            <a:off x="2636389" y="5157192"/>
            <a:ext cx="1557337" cy="403225"/>
          </a:xfrm>
          <a:prstGeom prst="borderCallout1">
            <a:avLst>
              <a:gd name="adj1" fmla="val -3743"/>
              <a:gd name="adj2" fmla="val 48948"/>
              <a:gd name="adj3" fmla="val -166976"/>
              <a:gd name="adj4" fmla="val 7040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33CC"/>
                </a:solidFill>
              </a:rPr>
              <a:t>The data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/>
          <a:lstStyle/>
          <a:p>
            <a:r>
              <a:rPr lang="en-US" dirty="0" smtClean="0"/>
              <a:t>Why Bayesian statistics?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8596" y="1787066"/>
            <a:ext cx="8229600" cy="42342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Allows using </a:t>
            </a:r>
            <a:r>
              <a:rPr lang="en-US" sz="2800" i="1" dirty="0" smtClean="0">
                <a:cs typeface="Arial" charset="0"/>
              </a:rPr>
              <a:t>prior </a:t>
            </a:r>
            <a:r>
              <a:rPr lang="en-US" sz="2800" dirty="0" smtClean="0">
                <a:cs typeface="Arial" charset="0"/>
              </a:rPr>
              <a:t>information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E.g., regularization – controlling model complexity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Can be more intuitive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95% “confidence” interval [1.34 &lt; </a:t>
            </a:r>
            <a:r>
              <a:rPr lang="el-GR" sz="2400" i="1" dirty="0" smtClean="0">
                <a:cs typeface="Arial" charset="0"/>
              </a:rPr>
              <a:t>θ</a:t>
            </a:r>
            <a:r>
              <a:rPr lang="en-US" sz="2400" i="1" dirty="0" smtClean="0">
                <a:cs typeface="Arial" charset="0"/>
              </a:rPr>
              <a:t> &lt; </a:t>
            </a:r>
            <a:r>
              <a:rPr lang="en-US" sz="2400" dirty="0" smtClean="0">
                <a:cs typeface="Arial" charset="0"/>
              </a:rPr>
              <a:t>2.97] means what we “want” it to mean: P(1.34 &lt; </a:t>
            </a:r>
            <a:r>
              <a:rPr lang="el-GR" sz="2400" i="1" dirty="0" smtClean="0">
                <a:cs typeface="Arial" charset="0"/>
              </a:rPr>
              <a:t>θ</a:t>
            </a:r>
            <a:r>
              <a:rPr lang="en-US" sz="2400" i="1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&lt; 2.97) = 95%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P-values mean what we want them to mean: 	P(Null hypothesis is false)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MAP can produce a better bias-variance tradeoff than MLE (UMVUE)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Even when the prior is </a:t>
            </a:r>
            <a:r>
              <a:rPr lang="en-US" sz="2400" i="1" dirty="0" smtClean="0">
                <a:cs typeface="Arial" charset="0"/>
              </a:rPr>
              <a:t>non-informative</a:t>
            </a:r>
          </a:p>
        </p:txBody>
      </p:sp>
      <p:pic>
        <p:nvPicPr>
          <p:cNvPr id="5" name="Picture 2" descr="http://4.bp.blogspot.com/-NvJEKhjdh0M/UmV92S1uesI/AAAAAAAABKU/ImXYJIQdFfM/s1600/Bo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474" y="0"/>
            <a:ext cx="2330526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 Monte Carlo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Markov Chain: </a:t>
            </a:r>
            <a:r>
              <a:rPr lang="en-US" sz="2800" dirty="0" smtClean="0"/>
              <a:t>future states are independent of  past states given the present state</a:t>
            </a:r>
          </a:p>
          <a:p>
            <a:r>
              <a:rPr lang="en-US" sz="2800" b="1" dirty="0" smtClean="0"/>
              <a:t>Monte Carlo</a:t>
            </a:r>
            <a:r>
              <a:rPr lang="en-US" sz="2800" dirty="0" smtClean="0"/>
              <a:t>: simulation </a:t>
            </a:r>
          </a:p>
          <a:p>
            <a:r>
              <a:rPr lang="en-US" sz="2800" dirty="0" smtClean="0"/>
              <a:t>MCMC: a fancy way of saying we can  take quantities of interest of a  distribution from simulated draws from  the distribution.</a:t>
            </a:r>
            <a:endParaRPr lang="en-US" sz="2800" dirty="0"/>
          </a:p>
        </p:txBody>
      </p:sp>
      <p:pic>
        <p:nvPicPr>
          <p:cNvPr id="51202" name="Picture 2" descr="http://www.juergenwiki.de/work/wiki/lib/exe/fetch.php?w=500&amp;tok=f4ed3e&amp;media=public:murray_mlss2009talk_mcmc_21.png"/>
          <p:cNvPicPr>
            <a:picLocks noChangeAspect="1" noChangeArrowheads="1"/>
          </p:cNvPicPr>
          <p:nvPr/>
        </p:nvPicPr>
        <p:blipFill>
          <a:blip r:embed="rId2" cstate="print"/>
          <a:srcRect l="22195" t="35161" r="13410" b="15677"/>
          <a:stretch>
            <a:fillRect/>
          </a:stretch>
        </p:blipFill>
        <p:spPr bwMode="auto">
          <a:xfrm>
            <a:off x="6107121" y="1412776"/>
            <a:ext cx="2929375" cy="172819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7121" y="3284984"/>
            <a:ext cx="2907088" cy="98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5113" y="5013176"/>
            <a:ext cx="2880320" cy="114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87241" y="4437112"/>
            <a:ext cx="57560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400" dirty="0" smtClean="0"/>
              <a:t>VS.</a:t>
            </a:r>
            <a:endParaRPr lang="he-IL" sz="2400" dirty="0"/>
          </a:p>
        </p:txBody>
      </p:sp>
      <p:pic>
        <p:nvPicPr>
          <p:cNvPr id="36866" name="Picture 2" descr="http://i44.photobucket.com/albums/f2/Redwood39/Modified_Raised_Eyebrow_Smiley_by_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4992" y="5246402"/>
            <a:ext cx="1489348" cy="1117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MCMC algorithms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Sometimes we do not have a formula for the distribution</a:t>
            </a:r>
          </a:p>
          <a:p>
            <a:pPr lvl="1"/>
            <a:r>
              <a:rPr lang="en-US" sz="2000" dirty="0" smtClean="0"/>
              <a:t>We cannot directly draw from it</a:t>
            </a:r>
          </a:p>
          <a:p>
            <a:pPr lvl="1"/>
            <a:r>
              <a:rPr lang="en-US" sz="2000" dirty="0" smtClean="0"/>
              <a:t>Usually the search space is also very large</a:t>
            </a:r>
          </a:p>
          <a:p>
            <a:r>
              <a:rPr lang="en-US" sz="2400" dirty="0" smtClean="0"/>
              <a:t>However, we have some information like:</a:t>
            </a:r>
          </a:p>
          <a:p>
            <a:pPr lvl="1"/>
            <a:r>
              <a:rPr lang="en-US" sz="2000" dirty="0" smtClean="0"/>
              <a:t>We can compare the prob. of two points in the space</a:t>
            </a:r>
          </a:p>
          <a:p>
            <a:pPr lvl="1"/>
            <a:r>
              <a:rPr lang="en-US" sz="2000" dirty="0" smtClean="0"/>
              <a:t>We have local information for a point x</a:t>
            </a:r>
          </a:p>
          <a:p>
            <a:r>
              <a:rPr lang="en-US" sz="2400" dirty="0" smtClean="0"/>
              <a:t>Under some properties we are guaranteed to sample the entire space when n -&gt; ∞</a:t>
            </a:r>
            <a:endParaRPr lang="he-IL" sz="2400" dirty="0"/>
          </a:p>
        </p:txBody>
      </p:sp>
      <p:pic>
        <p:nvPicPr>
          <p:cNvPr id="4" name="Picture 2" descr="http://www.juergenwiki.de/work/wiki/lib/exe/fetch.php?w=500&amp;tok=f4ed3e&amp;media=public:murray_mlss2009talk_mcmc_21.png"/>
          <p:cNvPicPr>
            <a:picLocks noChangeAspect="1" noChangeArrowheads="1"/>
          </p:cNvPicPr>
          <p:nvPr/>
        </p:nvPicPr>
        <p:blipFill>
          <a:blip r:embed="rId2" cstate="print"/>
          <a:srcRect l="22195" t="35161" r="13410" b="15677"/>
          <a:stretch>
            <a:fillRect/>
          </a:stretch>
        </p:blipFill>
        <p:spPr bwMode="auto">
          <a:xfrm>
            <a:off x="3563888" y="4869160"/>
            <a:ext cx="2808312" cy="1656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Gibbs sampling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rmAutofit/>
          </a:bodyPr>
          <a:lstStyle/>
          <a:p>
            <a:r>
              <a:rPr lang="en-US" dirty="0" smtClean="0"/>
              <a:t>Gibbs: update using conditionals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optimization: similar to EM, we improve until we converge to local optima</a:t>
            </a:r>
            <a:endParaRPr lang="he-IL" dirty="0"/>
          </a:p>
        </p:txBody>
      </p:sp>
      <p:pic>
        <p:nvPicPr>
          <p:cNvPr id="2050" name="Picture 2" descr="http://www.unc.edu/courses/2010fall/ecol/563/001/images/lectures/lecture16/image0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1617904" cy="10013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http://1.bp.blogspot.com/_YI1XYltaV7U/TSS-7pIlfCI/AAAAAAAAAjE/M0LI6bsgDAo/s1600/Surface.png"/>
          <p:cNvPicPr>
            <a:picLocks noChangeAspect="1" noChangeArrowheads="1"/>
          </p:cNvPicPr>
          <p:nvPr/>
        </p:nvPicPr>
        <p:blipFill>
          <a:blip r:embed="rId3" cstate="print"/>
          <a:srcRect l="11111" t="11128" r="11111" b="8197"/>
          <a:stretch>
            <a:fillRect/>
          </a:stretch>
        </p:blipFill>
        <p:spPr bwMode="auto">
          <a:xfrm>
            <a:off x="6156176" y="2420888"/>
            <a:ext cx="2376264" cy="2461131"/>
          </a:xfrm>
          <a:prstGeom prst="rect">
            <a:avLst/>
          </a:prstGeom>
          <a:noFill/>
        </p:spPr>
      </p:pic>
      <p:pic>
        <p:nvPicPr>
          <p:cNvPr id="34818" name="Picture 2" descr="http://yosinski.com/mlss12/media/slides/MLSS-2012-Domingos-Statistical-Relational-Learning_015.png"/>
          <p:cNvPicPr>
            <a:picLocks noChangeAspect="1" noChangeArrowheads="1"/>
          </p:cNvPicPr>
          <p:nvPr/>
        </p:nvPicPr>
        <p:blipFill>
          <a:blip r:embed="rId4" cstate="print"/>
          <a:srcRect l="11251" t="28681" r="11314" b="29169"/>
          <a:stretch>
            <a:fillRect/>
          </a:stretch>
        </p:blipFill>
        <p:spPr bwMode="auto">
          <a:xfrm>
            <a:off x="755576" y="2636912"/>
            <a:ext cx="5054964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6484</TotalTime>
  <Words>1696</Words>
  <Application>Microsoft Office PowerPoint</Application>
  <PresentationFormat>On-screen Show (4:3)</PresentationFormat>
  <Paragraphs>357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ערכת נושא Office</vt:lpstr>
      <vt:lpstr>Biclustering multiple matrices of time course data</vt:lpstr>
      <vt:lpstr>Introduction</vt:lpstr>
      <vt:lpstr>Introduction</vt:lpstr>
      <vt:lpstr>Why use biclustering?</vt:lpstr>
      <vt:lpstr>Bayesian statistics</vt:lpstr>
      <vt:lpstr>Why Bayesian statistics?</vt:lpstr>
      <vt:lpstr>Markov Chain Monte Carlo</vt:lpstr>
      <vt:lpstr>MCMC algorithms</vt:lpstr>
      <vt:lpstr>Gibbs sampling</vt:lpstr>
      <vt:lpstr>Goal</vt:lpstr>
      <vt:lpstr>Notation</vt:lpstr>
      <vt:lpstr>Shared-bicluster and sample-specific</vt:lpstr>
      <vt:lpstr>Shared-bicluster and sample-specific</vt:lpstr>
      <vt:lpstr>Hierarchical Bayesian model</vt:lpstr>
      <vt:lpstr>Hierarchical Bayesian model</vt:lpstr>
      <vt:lpstr>Hierarchical Bayesian model</vt:lpstr>
      <vt:lpstr>Hierarchical Bayesian model</vt:lpstr>
      <vt:lpstr>Hierarchical Bayesian model</vt:lpstr>
      <vt:lpstr>Gibbs sampler: hyper-parameters</vt:lpstr>
      <vt:lpstr>Gibbs sampler: hyper-parameters</vt:lpstr>
      <vt:lpstr>Calculating conditional marginals</vt:lpstr>
      <vt:lpstr>Calculating marginals: H</vt:lpstr>
      <vt:lpstr>Calculating marginals: H</vt:lpstr>
      <vt:lpstr>Other calculations</vt:lpstr>
      <vt:lpstr>F0 and F1</vt:lpstr>
      <vt:lpstr>Simulations case 1: the simple case</vt:lpstr>
      <vt:lpstr>Slide 27</vt:lpstr>
      <vt:lpstr>Non-symmetric noise</vt:lpstr>
      <vt:lpstr>Simulation comments</vt:lpstr>
      <vt:lpstr>Simulations case 2</vt:lpstr>
      <vt:lpstr>Wrapper for multiple bics 1</vt:lpstr>
      <vt:lpstr>Wrapper for multiple bics 2</vt:lpstr>
      <vt:lpstr>Wrapper comparison: data with 5 bics</vt:lpstr>
      <vt:lpstr>Wrapper comparison: data with 5 bics</vt:lpstr>
      <vt:lpstr>Summary so far</vt:lpstr>
      <vt:lpstr>Real data: fMRI</vt:lpstr>
      <vt:lpstr>Real data: fMRI</vt:lpstr>
      <vt:lpstr>Gene expression: Gasch data</vt:lpstr>
      <vt:lpstr>Gasch data</vt:lpstr>
      <vt:lpstr>Real data: gene expression</vt:lpstr>
      <vt:lpstr>Two shared biclusters</vt:lpstr>
      <vt:lpstr>Patient-specific enrichments: bic1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Multi-sample biclustering</dc:title>
  <dc:creator>davidama</dc:creator>
  <cp:lastModifiedBy>visitant</cp:lastModifiedBy>
  <cp:revision>447</cp:revision>
  <dcterms:created xsi:type="dcterms:W3CDTF">2014-09-08T12:13:02Z</dcterms:created>
  <dcterms:modified xsi:type="dcterms:W3CDTF">2014-11-19T08:56:38Z</dcterms:modified>
</cp:coreProperties>
</file>